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91"/>
  </p:notesMasterIdLst>
  <p:sldIdLst>
    <p:sldId id="256" r:id="rId2"/>
    <p:sldId id="1276" r:id="rId3"/>
    <p:sldId id="1279" r:id="rId4"/>
    <p:sldId id="1277" r:id="rId5"/>
    <p:sldId id="1281" r:id="rId6"/>
    <p:sldId id="1282" r:id="rId7"/>
    <p:sldId id="1278" r:id="rId8"/>
    <p:sldId id="1192" r:id="rId9"/>
    <p:sldId id="1193" r:id="rId10"/>
    <p:sldId id="1155" r:id="rId11"/>
    <p:sldId id="1194" r:id="rId12"/>
    <p:sldId id="1196" r:id="rId13"/>
    <p:sldId id="1197" r:id="rId14"/>
    <p:sldId id="1198" r:id="rId15"/>
    <p:sldId id="1199" r:id="rId16"/>
    <p:sldId id="1200" r:id="rId17"/>
    <p:sldId id="1201" r:id="rId18"/>
    <p:sldId id="1202" r:id="rId19"/>
    <p:sldId id="1203" r:id="rId20"/>
    <p:sldId id="1206" r:id="rId21"/>
    <p:sldId id="1204" r:id="rId22"/>
    <p:sldId id="1205" r:id="rId23"/>
    <p:sldId id="1207" r:id="rId24"/>
    <p:sldId id="1208" r:id="rId25"/>
    <p:sldId id="1119" r:id="rId26"/>
    <p:sldId id="1209" r:id="rId27"/>
    <p:sldId id="1210" r:id="rId28"/>
    <p:sldId id="1212" r:id="rId29"/>
    <p:sldId id="1214" r:id="rId30"/>
    <p:sldId id="1283" r:id="rId31"/>
    <p:sldId id="1213" r:id="rId32"/>
    <p:sldId id="1215" r:id="rId33"/>
    <p:sldId id="1217" r:id="rId34"/>
    <p:sldId id="1218" r:id="rId35"/>
    <p:sldId id="1219" r:id="rId36"/>
    <p:sldId id="1221" r:id="rId37"/>
    <p:sldId id="1222" r:id="rId38"/>
    <p:sldId id="1223" r:id="rId39"/>
    <p:sldId id="1224" r:id="rId40"/>
    <p:sldId id="1226" r:id="rId41"/>
    <p:sldId id="1227" r:id="rId42"/>
    <p:sldId id="1228" r:id="rId43"/>
    <p:sldId id="1225" r:id="rId44"/>
    <p:sldId id="1216" r:id="rId45"/>
    <p:sldId id="1229" r:id="rId46"/>
    <p:sldId id="1230" r:id="rId47"/>
    <p:sldId id="1231" r:id="rId48"/>
    <p:sldId id="1232" r:id="rId49"/>
    <p:sldId id="1234" r:id="rId50"/>
    <p:sldId id="1236" r:id="rId51"/>
    <p:sldId id="1237" r:id="rId52"/>
    <p:sldId id="1235" r:id="rId53"/>
    <p:sldId id="1238" r:id="rId54"/>
    <p:sldId id="1241" r:id="rId55"/>
    <p:sldId id="1240" r:id="rId56"/>
    <p:sldId id="1284" r:id="rId57"/>
    <p:sldId id="1242" r:id="rId58"/>
    <p:sldId id="1243" r:id="rId59"/>
    <p:sldId id="1245" r:id="rId60"/>
    <p:sldId id="1244" r:id="rId61"/>
    <p:sldId id="1246" r:id="rId62"/>
    <p:sldId id="1247" r:id="rId63"/>
    <p:sldId id="1249" r:id="rId64"/>
    <p:sldId id="1250" r:id="rId65"/>
    <p:sldId id="1252" r:id="rId66"/>
    <p:sldId id="1251" r:id="rId67"/>
    <p:sldId id="1253" r:id="rId68"/>
    <p:sldId id="1254" r:id="rId69"/>
    <p:sldId id="1255" r:id="rId70"/>
    <p:sldId id="1256" r:id="rId71"/>
    <p:sldId id="1257" r:id="rId72"/>
    <p:sldId id="1258" r:id="rId73"/>
    <p:sldId id="1259" r:id="rId74"/>
    <p:sldId id="1260" r:id="rId75"/>
    <p:sldId id="1285" r:id="rId76"/>
    <p:sldId id="1261" r:id="rId77"/>
    <p:sldId id="1262" r:id="rId78"/>
    <p:sldId id="1263" r:id="rId79"/>
    <p:sldId id="1265" r:id="rId80"/>
    <p:sldId id="1264" r:id="rId81"/>
    <p:sldId id="1266" r:id="rId82"/>
    <p:sldId id="1267" r:id="rId83"/>
    <p:sldId id="1268" r:id="rId84"/>
    <p:sldId id="1269" r:id="rId85"/>
    <p:sldId id="1271" r:id="rId86"/>
    <p:sldId id="1286" r:id="rId87"/>
    <p:sldId id="1272" r:id="rId88"/>
    <p:sldId id="1273" r:id="rId89"/>
    <p:sldId id="1274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31">
          <p15:clr>
            <a:srgbClr val="A4A3A4"/>
          </p15:clr>
        </p15:guide>
        <p15:guide id="5" pos="3840">
          <p15:clr>
            <a:srgbClr val="A4A3A4"/>
          </p15:clr>
        </p15:guide>
        <p15:guide id="6" pos="38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C0"/>
    <a:srgbClr val="8F4D11"/>
    <a:srgbClr val="EABE78"/>
    <a:srgbClr val="006600"/>
    <a:srgbClr val="D9B247"/>
    <a:srgbClr val="CC0000"/>
    <a:srgbClr val="3333FF"/>
    <a:srgbClr val="66CCFF"/>
    <a:srgbClr val="4A20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8790" autoAdjust="0"/>
  </p:normalViewPr>
  <p:slideViewPr>
    <p:cSldViewPr snapToGrid="0">
      <p:cViewPr varScale="1">
        <p:scale>
          <a:sx n="117" d="100"/>
          <a:sy n="117" d="100"/>
        </p:scale>
        <p:origin x="300" y="108"/>
      </p:cViewPr>
      <p:guideLst>
        <p:guide pos="3863"/>
        <p:guide orient="horz" pos="2160"/>
        <p:guide pos="3831"/>
        <p:guide pos="3840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8B7BC-16D7-4B3C-B01D-00C164507536}" type="datetimeFigureOut">
              <a:rPr lang="ru-RU" smtClean="0"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B1192-F8FD-4089-9937-AB6D7D8E51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60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7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3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1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0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8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2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1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0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0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5.png"/><Relationship Id="rId7" Type="http://schemas.openxmlformats.org/officeDocument/2006/relationships/image" Target="../media/image10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pic>
        <p:nvPicPr>
          <p:cNvPr id="89091" name="Picture 3" descr="C:\Users\Таня\Desktop\МАРТ\06 День космонавтики\tit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3975895" y="328081"/>
            <a:ext cx="7147885" cy="178727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Гагаринский урок «Космос – </a:t>
            </a:r>
            <a:r>
              <a:rPr lang="ru-RU" sz="4800" b="1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это мы»</a:t>
            </a:r>
            <a:endParaRPr lang="ru-RU" sz="4800" b="1" dirty="0">
              <a:solidFill>
                <a:schemeClr val="bg1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090026"/>
            <a:ext cx="8532851" cy="70788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Первое в мире теоретическое </a:t>
            </a:r>
            <a:r>
              <a:rPr lang="ru-RU" sz="2000" b="1" dirty="0" smtClean="0"/>
              <a:t>обоснование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возможности полета в космос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747" y="3197259"/>
            <a:ext cx="7349602" cy="2554545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русский и советский учёный и изобретатель;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школьный учитель;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основоположник теоретической космонавтики;</a:t>
            </a:r>
            <a:endParaRPr lang="ru-RU" sz="2000" baseline="30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обосновал использование ракет для полётов в 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доказал необходимость </a:t>
            </a:r>
            <a:r>
              <a:rPr lang="ru-RU" sz="2000" dirty="0"/>
              <a:t>использования «</a:t>
            </a:r>
            <a:r>
              <a:rPr lang="ru-RU" sz="2000" dirty="0" smtClean="0"/>
              <a:t>ракетных поездов</a:t>
            </a:r>
            <a:r>
              <a:rPr lang="ru-RU" sz="2000" dirty="0"/>
              <a:t>»  –</a:t>
            </a:r>
            <a:r>
              <a:rPr lang="ru-RU" sz="2000" dirty="0" smtClean="0"/>
              <a:t> </a:t>
            </a:r>
            <a:r>
              <a:rPr lang="ru-RU" sz="2000" dirty="0"/>
              <a:t>прототипов многоступенчатых </a:t>
            </a:r>
            <a:r>
              <a:rPr lang="ru-RU" sz="2000" dirty="0" smtClean="0"/>
              <a:t>ракет;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автор научных трудов по аэронавтике, </a:t>
            </a:r>
            <a:r>
              <a:rPr lang="ru-RU" sz="2000" dirty="0" err="1" smtClean="0"/>
              <a:t>ракетодинамике</a:t>
            </a:r>
            <a:r>
              <a:rPr lang="ru-RU" sz="2000" dirty="0" smtClean="0"/>
              <a:t> и космонавтике</a:t>
            </a:r>
            <a:r>
              <a:rPr lang="ru-RU" sz="2000" dirty="0"/>
              <a:t>.</a:t>
            </a:r>
            <a:endParaRPr lang="ru-RU" sz="20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3588" y="5628620"/>
            <a:ext cx="2582837" cy="46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К.Э. Циолковский</a:t>
            </a:r>
          </a:p>
        </p:txBody>
      </p:sp>
      <p:pic>
        <p:nvPicPr>
          <p:cNvPr id="3076" name="Picture 4" descr="ÐÐ°ÑÑÐ¸Ð½ÐºÐ¸ Ð¿Ð¾ Ð·Ð°Ð¿ÑÐ¾ÑÑ Ð.Ð­. Ð¦Ð¸Ð¾Ð»ÐºÐ¾Ð²ÑÐºÐ¸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61" y="3156814"/>
            <a:ext cx="1939889" cy="23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21568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4 октября 1957 г. – запуск первого искусственного спутника Земли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67747" y="3165360"/>
            <a:ext cx="7466560" cy="286232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советский </a:t>
            </a:r>
            <a:r>
              <a:rPr lang="ru-RU" sz="2000" dirty="0"/>
              <a:t>ученый, конструктор ракетно-космических </a:t>
            </a:r>
            <a:r>
              <a:rPr lang="ru-RU" sz="2000" dirty="0" smtClean="0"/>
              <a:t>систем;</a:t>
            </a:r>
            <a:endParaRPr lang="ru-RU" sz="2000" baseline="30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руководил запуском</a:t>
            </a:r>
            <a:r>
              <a:rPr lang="ru-RU" sz="2000" dirty="0"/>
              <a:t> первого </a:t>
            </a:r>
            <a:r>
              <a:rPr lang="ru-RU" sz="2000" dirty="0" smtClean="0"/>
              <a:t>искусственного </a:t>
            </a:r>
            <a:r>
              <a:rPr lang="ru-RU" sz="2000" dirty="0"/>
              <a:t>спутника Земли и первого космонавта планеты Юрия </a:t>
            </a:r>
            <a:r>
              <a:rPr lang="ru-RU" sz="2000" dirty="0" smtClean="0"/>
              <a:t>Гагарина;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председатель</a:t>
            </a:r>
            <a:r>
              <a:rPr lang="ru-RU" sz="2000" dirty="0"/>
              <a:t> Совета главных конструкторов </a:t>
            </a:r>
            <a:r>
              <a:rPr lang="ru-RU" sz="2000" dirty="0" smtClean="0"/>
              <a:t>СССР;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один </a:t>
            </a:r>
            <a:r>
              <a:rPr lang="ru-RU" sz="2000" dirty="0"/>
              <a:t>из основных создателей советской ракетно-космической </a:t>
            </a:r>
            <a:r>
              <a:rPr lang="ru-RU" sz="2000" dirty="0" smtClean="0"/>
              <a:t>техники;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почетный </a:t>
            </a:r>
            <a:r>
              <a:rPr lang="ru-RU" sz="2000" dirty="0"/>
              <a:t>гражданин городов </a:t>
            </a:r>
            <a:r>
              <a:rPr lang="ru-RU" sz="2000" dirty="0" smtClean="0"/>
              <a:t>Королев</a:t>
            </a:r>
            <a:r>
              <a:rPr lang="ru-RU" sz="2000" dirty="0"/>
              <a:t>, Калуга и </a:t>
            </a:r>
            <a:r>
              <a:rPr lang="ru-RU" sz="2000" dirty="0" smtClean="0"/>
              <a:t>Байконур;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честь </a:t>
            </a:r>
            <a:r>
              <a:rPr lang="ru-RU" sz="2000" dirty="0" smtClean="0"/>
              <a:t>ученого назван кратер</a:t>
            </a:r>
            <a:r>
              <a:rPr lang="ru-RU" sz="2000" dirty="0"/>
              <a:t> на </a:t>
            </a:r>
            <a:r>
              <a:rPr lang="ru-RU" sz="2000" dirty="0" smtClean="0"/>
              <a:t>Марсе и </a:t>
            </a:r>
            <a:r>
              <a:rPr lang="ru-RU" sz="2000" dirty="0"/>
              <a:t>большой ударный кратер на обратной стороне Луны.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21766" y="5366386"/>
            <a:ext cx="1397386" cy="720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Сергей</a:t>
            </a:r>
          </a:p>
          <a:p>
            <a:pPr algn="ctr"/>
            <a:r>
              <a:rPr lang="be-BY" sz="2000" b="1" dirty="0" smtClean="0"/>
              <a:t>Королев</a:t>
            </a:r>
            <a:endParaRPr lang="ru-RU" sz="2000" b="1" dirty="0"/>
          </a:p>
        </p:txBody>
      </p:sp>
      <p:pic>
        <p:nvPicPr>
          <p:cNvPr id="4098" name="Picture 2" descr="ÐÐ°ÑÑÐ¸Ð½ÐºÐ¸ Ð¿Ð¾ Ð·Ð°Ð¿ÑÐ¾ÑÑ Ð¡ÐµÑÐ³ÐµÐ¹ÐÐ¾ÑÐ¾Ð»ÐµÐ²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r="50000"/>
          <a:stretch/>
        </p:blipFill>
        <p:spPr bwMode="auto">
          <a:xfrm flipH="1">
            <a:off x="1799929" y="3165361"/>
            <a:ext cx="1419223" cy="20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44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95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21568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4 октября 1957 г. – запуск первого искусственного спутника Земли</a:t>
            </a:r>
            <a:endParaRPr lang="ru-RU" sz="2000" b="1" dirty="0"/>
          </a:p>
        </p:txBody>
      </p:sp>
      <p:pic>
        <p:nvPicPr>
          <p:cNvPr id="12" name="Picture 4" descr="C:\Users\Таня\Desktop\МАРТ\06 День космонавтики\tild3465-3534-4137-a361-383239323238_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35" y="3151883"/>
            <a:ext cx="2130975" cy="12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Таня\Desktop\МАРТ\06 День космонавтики\sputnik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31" y="3168051"/>
            <a:ext cx="1711241" cy="12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212384" y="3151883"/>
            <a:ext cx="6451531" cy="224676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 </a:t>
            </a:r>
            <a:r>
              <a:rPr lang="ru-RU" sz="2000" dirty="0" smtClean="0"/>
              <a:t>кодовое обозначение: «ПС-1</a:t>
            </a:r>
            <a:r>
              <a:rPr lang="ru-RU" sz="2000" dirty="0"/>
              <a:t>» </a:t>
            </a:r>
            <a:r>
              <a:rPr lang="ru-RU" dirty="0" smtClean="0"/>
              <a:t>(«</a:t>
            </a:r>
            <a:r>
              <a:rPr lang="ru-RU" dirty="0"/>
              <a:t>Простейший Спутник-1</a:t>
            </a:r>
            <a:r>
              <a:rPr lang="ru-RU" dirty="0" smtClean="0"/>
              <a:t>»);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м</a:t>
            </a:r>
            <a:r>
              <a:rPr lang="ru-RU" sz="2000" dirty="0" smtClean="0"/>
              <a:t>есто запуска: 5-й научно-исследовательский полигон Минобороны СССР</a:t>
            </a:r>
            <a:r>
              <a:rPr lang="ru-RU" sz="2000" dirty="0"/>
              <a:t> </a:t>
            </a:r>
            <a:r>
              <a:rPr lang="ru-RU" sz="2000" dirty="0" smtClean="0"/>
              <a:t>«Тюра-Там» (позднее переименованный в космодром</a:t>
            </a:r>
            <a:r>
              <a:rPr lang="ru-RU" sz="2000" dirty="0"/>
              <a:t> «Байконур</a:t>
            </a:r>
            <a:r>
              <a:rPr lang="ru-RU" sz="2000" dirty="0" smtClean="0"/>
              <a:t>»);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совершил 1440 оборотов вокруг Земли;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4 января 1958 г. (спустя 92 дня после запуска) прекратил </a:t>
            </a:r>
            <a:br>
              <a:rPr lang="ru-RU" sz="2000" dirty="0" smtClean="0"/>
            </a:br>
            <a:r>
              <a:rPr lang="ru-RU" sz="2000" dirty="0" smtClean="0"/>
              <a:t>свое существование, сгорев в атмосфере.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0035" y="4676011"/>
            <a:ext cx="4388639" cy="120032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Масса:</a:t>
            </a:r>
            <a:r>
              <a:rPr lang="ru-RU" dirty="0" smtClean="0"/>
              <a:t> 83,6 кг</a:t>
            </a:r>
          </a:p>
          <a:p>
            <a:r>
              <a:rPr lang="ru-RU" b="1" dirty="0" smtClean="0"/>
              <a:t>Диаметр корпуса: </a:t>
            </a:r>
            <a:r>
              <a:rPr lang="ru-RU" dirty="0" smtClean="0"/>
              <a:t>58 см</a:t>
            </a:r>
          </a:p>
          <a:p>
            <a:r>
              <a:rPr lang="ru-RU" b="1" dirty="0" smtClean="0"/>
              <a:t>Материал корпуса: </a:t>
            </a:r>
            <a:r>
              <a:rPr lang="ru-RU" dirty="0" smtClean="0"/>
              <a:t>алюминиевый сплав</a:t>
            </a:r>
          </a:p>
          <a:p>
            <a:r>
              <a:rPr lang="ru-RU" b="1" dirty="0" smtClean="0"/>
              <a:t>Длина антенн: </a:t>
            </a:r>
            <a:r>
              <a:rPr lang="ru-RU" dirty="0" smtClean="0"/>
              <a:t>2,4 м и 2,9 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22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95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159929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1949 г. </a:t>
            </a:r>
            <a:r>
              <a:rPr lang="ru-RU" sz="2000" b="1" dirty="0"/>
              <a:t>– </a:t>
            </a:r>
            <a:r>
              <a:rPr lang="ru-RU" sz="2000" b="1" dirty="0" smtClean="0"/>
              <a:t>испытания </a:t>
            </a:r>
            <a:r>
              <a:rPr lang="ru-RU" sz="2000" b="1" dirty="0"/>
              <a:t>на животных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4385" y="3090068"/>
            <a:ext cx="6430795" cy="286232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первые </a:t>
            </a:r>
            <a:r>
              <a:rPr lang="ru-RU" sz="2000" dirty="0"/>
              <a:t>«</a:t>
            </a:r>
            <a:r>
              <a:rPr lang="ru-RU" sz="2000" dirty="0" smtClean="0"/>
              <a:t>космонавты» - отряд собак (32 собачки);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м</a:t>
            </a:r>
            <a:r>
              <a:rPr lang="ru-RU" sz="2000" dirty="0" smtClean="0"/>
              <a:t>едики</a:t>
            </a:r>
            <a:r>
              <a:rPr lang="ru-RU" sz="2000" dirty="0"/>
              <a:t>, которые готовили </a:t>
            </a:r>
            <a:r>
              <a:rPr lang="ru-RU" sz="2000" dirty="0" smtClean="0"/>
              <a:t>собак, </a:t>
            </a:r>
            <a:r>
              <a:rPr lang="ru-RU" sz="2000" dirty="0"/>
              <a:t>были уверены, что дворняжки лучше перенесут полет, чем породистые </a:t>
            </a:r>
            <a:r>
              <a:rPr lang="ru-RU" sz="2000" dirty="0" smtClean="0"/>
              <a:t>псы</a:t>
            </a:r>
            <a:r>
              <a:rPr lang="ru-RU" sz="2000" dirty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собак тренировали </a:t>
            </a:r>
            <a:r>
              <a:rPr lang="ru-RU" sz="2000" dirty="0"/>
              <a:t>на вибростенде, центрифуге,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барокамере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д</a:t>
            </a:r>
            <a:r>
              <a:rPr lang="ru-RU" sz="2000" dirty="0" smtClean="0"/>
              <a:t>ля </a:t>
            </a:r>
            <a:r>
              <a:rPr lang="ru-RU" sz="2000" dirty="0"/>
              <a:t>космического путешествия была изготовлена герметическая кабина, которая крепилась в носовой части ракеты.</a:t>
            </a:r>
          </a:p>
        </p:txBody>
      </p:sp>
      <p:pic>
        <p:nvPicPr>
          <p:cNvPr id="6146" name="Picture 2" descr="C:\Users\Таня\Desktop\МАРТ\06 День космонавтики\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65" y="3522333"/>
            <a:ext cx="3723136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050" y="2202118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22 июля 1951 </a:t>
            </a:r>
            <a:r>
              <a:rPr lang="ru-RU" sz="2000" b="1" dirty="0" smtClean="0"/>
              <a:t>г. –</a:t>
            </a:r>
            <a:r>
              <a:rPr lang="ru-RU" sz="2000" b="1" dirty="0"/>
              <a:t> п</a:t>
            </a:r>
            <a:r>
              <a:rPr lang="ru-RU" sz="2000" b="1" dirty="0" smtClean="0"/>
              <a:t>ервый </a:t>
            </a:r>
            <a:r>
              <a:rPr lang="ru-RU" sz="2000" b="1" dirty="0"/>
              <a:t>собачий старт </a:t>
            </a:r>
            <a:endParaRPr lang="ru-RU" sz="2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647409" y="2997615"/>
            <a:ext cx="5899549" cy="317009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обаки поднялись </a:t>
            </a:r>
            <a:r>
              <a:rPr lang="ru-RU" sz="2000" dirty="0"/>
              <a:t>на 110 км, потом кабина с ними свободно падала до высоты 7 </a:t>
            </a:r>
            <a:r>
              <a:rPr lang="ru-RU" sz="2000" dirty="0" smtClean="0"/>
              <a:t>км;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судьба </a:t>
            </a:r>
            <a:r>
              <a:rPr lang="ru-RU" sz="2000" b="1" dirty="0" err="1" smtClean="0"/>
              <a:t>Дезика</a:t>
            </a:r>
            <a:r>
              <a:rPr lang="ru-RU" sz="2000" b="1" dirty="0" smtClean="0"/>
              <a:t>: </a:t>
            </a:r>
            <a:r>
              <a:rPr lang="ru-RU" sz="2000" dirty="0" smtClean="0"/>
              <a:t>через </a:t>
            </a:r>
            <a:r>
              <a:rPr lang="ru-RU" sz="2000" dirty="0"/>
              <a:t>неделю </a:t>
            </a:r>
            <a:r>
              <a:rPr lang="ru-RU" sz="2000" dirty="0" smtClean="0"/>
              <a:t>собаку отправили </a:t>
            </a:r>
            <a:r>
              <a:rPr lang="ru-RU" sz="2000" dirty="0"/>
              <a:t>в еще один полет </a:t>
            </a:r>
            <a:r>
              <a:rPr lang="ru-RU" sz="2000" dirty="0" smtClean="0"/>
              <a:t>с </a:t>
            </a:r>
            <a:r>
              <a:rPr lang="ru-RU" sz="2000" dirty="0"/>
              <a:t>напарницей по кличке </a:t>
            </a:r>
            <a:r>
              <a:rPr lang="ru-RU" sz="2000" dirty="0" smtClean="0"/>
              <a:t>Лиса, полет </a:t>
            </a:r>
            <a:r>
              <a:rPr lang="ru-RU" sz="2000" dirty="0"/>
              <a:t>закончился </a:t>
            </a:r>
            <a:r>
              <a:rPr lang="ru-RU" sz="2000" dirty="0" smtClean="0"/>
              <a:t>трагично;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/>
              <a:t>судьба Цыгана:</a:t>
            </a:r>
            <a:r>
              <a:rPr lang="ru-RU" sz="2000" dirty="0" smtClean="0"/>
              <a:t> было запрещено </a:t>
            </a:r>
            <a:r>
              <a:rPr lang="ru-RU" sz="2000" dirty="0"/>
              <a:t>привлекать </a:t>
            </a:r>
            <a:r>
              <a:rPr lang="ru-RU" sz="2000" dirty="0" smtClean="0"/>
              <a:t>к </a:t>
            </a:r>
            <a:r>
              <a:rPr lang="ru-RU" sz="2000" dirty="0"/>
              <a:t>полетам, </a:t>
            </a:r>
            <a:r>
              <a:rPr lang="ru-RU" sz="2000" dirty="0" smtClean="0"/>
              <a:t>наблюдали, </a:t>
            </a:r>
            <a:r>
              <a:rPr lang="ru-RU" sz="2000" dirty="0"/>
              <a:t>не проявятся ли </a:t>
            </a:r>
            <a:r>
              <a:rPr lang="ru-RU" sz="2000" dirty="0" smtClean="0"/>
              <a:t>негативные </a:t>
            </a:r>
            <a:r>
              <a:rPr lang="ru-RU" sz="2000" dirty="0"/>
              <a:t>последствия полета через какое-то </a:t>
            </a:r>
            <a:r>
              <a:rPr lang="ru-RU" sz="2000" dirty="0" smtClean="0"/>
              <a:t>время, </a:t>
            </a:r>
            <a:r>
              <a:rPr lang="ru-RU" sz="2000" dirty="0"/>
              <a:t>прожил долгую </a:t>
            </a:r>
            <a:r>
              <a:rPr lang="ru-RU" sz="2000" dirty="0" smtClean="0"/>
              <a:t>жизнь.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12472" y="5703415"/>
            <a:ext cx="445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Дворняги </a:t>
            </a:r>
            <a:r>
              <a:rPr lang="ru-RU" b="1" dirty="0" err="1"/>
              <a:t>Дезик</a:t>
            </a:r>
            <a:r>
              <a:rPr lang="ru-RU" b="1" dirty="0"/>
              <a:t> и Цыган </a:t>
            </a:r>
            <a:endParaRPr lang="ru-RU" b="1" dirty="0" smtClean="0"/>
          </a:p>
          <a:p>
            <a:pPr algn="ctr"/>
            <a:r>
              <a:rPr lang="ru-RU" b="1" dirty="0" smtClean="0"/>
              <a:t>успешно выдержали </a:t>
            </a:r>
            <a:r>
              <a:rPr lang="ru-RU" b="1" dirty="0"/>
              <a:t>первый </a:t>
            </a:r>
            <a:r>
              <a:rPr lang="ru-RU" b="1" dirty="0" smtClean="0"/>
              <a:t>полет 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43923" y="2997614"/>
            <a:ext cx="4343571" cy="2436924"/>
            <a:chOff x="943923" y="2997614"/>
            <a:chExt cx="4343571" cy="2436924"/>
          </a:xfrm>
        </p:grpSpPr>
        <p:pic>
          <p:nvPicPr>
            <p:cNvPr id="7172" name="Picture 4" descr="ÐÐ°ÑÑÐ¸Ð½ÐºÐ¸ Ð¿Ð¾ Ð·Ð°Ð¿ÑÐ¾ÑÑ ÐÐµÐ·Ð¸Ðº Ð¸ Ð¦ÑÐ³Ð°Ð½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923" y="2997614"/>
              <a:ext cx="2564821" cy="1648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ÐÐµÐ·Ð¸Ðº Ð¸ Ð¦ÑÐ³Ð°Ð½ Ð² Ð³Ð¾Ð»Ð¾Ð²Ð½Ð¾Ð¼ Ð¾ÑÑÐµÐºÐµ ÑÐ°ÐºÐµÑÑ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912" y="3775276"/>
              <a:ext cx="2246582" cy="165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02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224668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1952 г. – отработка полетов </a:t>
            </a:r>
            <a:r>
              <a:rPr lang="ru-RU" sz="2000" b="1" dirty="0"/>
              <a:t>животных в </a:t>
            </a:r>
            <a:r>
              <a:rPr lang="ru-RU" sz="2000" b="1" dirty="0" smtClean="0"/>
              <a:t>скафандрах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92147" y="3226879"/>
            <a:ext cx="6209733" cy="224676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скафандры изготавливали из прорезиненной ткани </a:t>
            </a:r>
            <a:br>
              <a:rPr lang="ru-RU" sz="2000" dirty="0" smtClean="0"/>
            </a:br>
            <a:r>
              <a:rPr lang="ru-RU" sz="2000" dirty="0" smtClean="0"/>
              <a:t>в виде мешка с двумя глухими рукавами для передних лап;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к скафандру крепился съемный шлем из прозрачного плексигласа;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была разработана катапультная тележка, на которой размещался лоток с собакой и аппаратура.</a:t>
            </a:r>
            <a:endParaRPr lang="ru-RU" sz="2000" dirty="0"/>
          </a:p>
        </p:txBody>
      </p:sp>
      <p:pic>
        <p:nvPicPr>
          <p:cNvPr id="9218" name="Picture 2" descr="ÐÐ°ÑÑÐ¸Ð½ÐºÐ¸ Ð¿Ð¾ Ð·Ð°Ð¿ÑÐ¾ÑÑ 1952 Ð³. â Ð¾ÑÑÐ°Ð±Ð¾ÑÐºÐ° Ð¿Ð¾Ð»ÐµÑÐ¾Ð² Ð¶Ð¸Ð²Ð¾ÑÐ½ÑÑ Ð² ÑÐºÐ°ÑÐ°Ð½Ð´ÑÐ°Ñ ÐºÐ°ÑÐ°Ð¿ÑÐ»ÑÑÐ½ÑÑ ÑÐµÐ»ÐµÐ¶ÐºÑ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56818" r="50000" b="2420"/>
          <a:stretch/>
        </p:blipFill>
        <p:spPr bwMode="auto">
          <a:xfrm>
            <a:off x="1124501" y="3148049"/>
            <a:ext cx="2441992" cy="17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1952 Ð³. â Ð¾ÑÑÐ°Ð±Ð¾ÑÐºÐ° Ð¿Ð¾Ð»ÐµÑÐ¾Ð² Ð¶Ð¸Ð²Ð¾ÑÐ½ÑÑ Ð² ÑÐºÐ°ÑÐ°Ð½Ð´ÑÐ°Ñ ÐºÐ°ÑÐ°Ð¿ÑÐ»ÑÑÐ½ÑÑ ÑÐµÐ»ÐµÐ¶ÐºÑ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9" t="57266" r="8635" b="3388"/>
          <a:stretch/>
        </p:blipFill>
        <p:spPr bwMode="auto">
          <a:xfrm>
            <a:off x="3239665" y="4250131"/>
            <a:ext cx="1758006" cy="181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7443" y="2231618"/>
            <a:ext cx="10834576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 ноября </a:t>
            </a:r>
            <a:r>
              <a:rPr lang="ru-RU" sz="2000" b="1" dirty="0" smtClean="0"/>
              <a:t>1957 г. </a:t>
            </a:r>
            <a:r>
              <a:rPr lang="ru-RU" sz="2000" b="1" dirty="0"/>
              <a:t>– </a:t>
            </a:r>
            <a:r>
              <a:rPr lang="ru-RU" sz="2000" b="1" dirty="0" smtClean="0"/>
              <a:t>запуск собаки </a:t>
            </a:r>
            <a:r>
              <a:rPr lang="ru-RU" sz="2000" b="1" dirty="0"/>
              <a:t>в космос на корабле «Спутник-2»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1576" y="3242317"/>
            <a:ext cx="5881977" cy="2246769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на момент полета собаке было около двух лет;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возвращение Лайки на Землю не </a:t>
            </a:r>
            <a:r>
              <a:rPr lang="ru-RU" sz="2000" dirty="0"/>
              <a:t>было предусмотрено конструкцией космического аппарата; </a:t>
            </a:r>
            <a:endParaRPr lang="ru-RU" sz="20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собака погибла во время полёта через 5-7 </a:t>
            </a:r>
            <a:r>
              <a:rPr lang="ru-RU" sz="2000" dirty="0"/>
              <a:t>часов, хотя предполагалось, что она проживёт на космической орбите около </a:t>
            </a:r>
            <a:r>
              <a:rPr lang="ru-RU" sz="2000" dirty="0" smtClean="0"/>
              <a:t>недели.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12472" y="5549040"/>
            <a:ext cx="445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Лайка </a:t>
            </a:r>
            <a:r>
              <a:rPr lang="ru-RU" b="1" dirty="0" smtClean="0"/>
              <a:t>– первая собака, </a:t>
            </a:r>
            <a:br>
              <a:rPr lang="ru-RU" b="1" dirty="0" smtClean="0"/>
            </a:br>
            <a:r>
              <a:rPr lang="ru-RU" b="1" dirty="0" smtClean="0"/>
              <a:t>которая </a:t>
            </a:r>
            <a:r>
              <a:rPr lang="ru-RU" b="1" dirty="0"/>
              <a:t>достигла орбиты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107475" y="3107180"/>
            <a:ext cx="3770041" cy="2263190"/>
            <a:chOff x="1107475" y="3107180"/>
            <a:chExt cx="3770041" cy="2263190"/>
          </a:xfrm>
        </p:grpSpPr>
        <p:pic>
          <p:nvPicPr>
            <p:cNvPr id="10242" name="Picture 2" descr="http://laginlib.org.ua/blog/wp-content/uploads/2011/06/1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475" y="3107180"/>
              <a:ext cx="1899111" cy="1424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074" y="4073236"/>
              <a:ext cx="2303442" cy="1297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1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972" y="2243827"/>
            <a:ext cx="1081331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19 августа </a:t>
            </a:r>
            <a:r>
              <a:rPr lang="ru-RU" sz="2000" b="1" dirty="0" smtClean="0"/>
              <a:t>1960 г. </a:t>
            </a:r>
            <a:r>
              <a:rPr lang="ru-RU" sz="2000" b="1" dirty="0"/>
              <a:t>– </a:t>
            </a:r>
            <a:r>
              <a:rPr lang="ru-RU" sz="2000" b="1" dirty="0" smtClean="0"/>
              <a:t>запуск первых животных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08813" y="3273172"/>
            <a:ext cx="6444469" cy="193899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совершили космический </a:t>
            </a:r>
            <a:r>
              <a:rPr lang="ru-RU" sz="2000" dirty="0"/>
              <a:t>полёт на корабле «Спутник-5</a:t>
            </a:r>
            <a:r>
              <a:rPr lang="ru-RU" sz="2000" dirty="0" smtClean="0"/>
              <a:t>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полёт </a:t>
            </a:r>
            <a:r>
              <a:rPr lang="ru-RU" sz="2000" dirty="0"/>
              <a:t>продолжался более 25 </a:t>
            </a:r>
            <a:r>
              <a:rPr lang="ru-RU" sz="2000" dirty="0" smtClean="0"/>
              <a:t>часов;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корабль совершил </a:t>
            </a:r>
            <a:r>
              <a:rPr lang="ru-RU" sz="2000" dirty="0"/>
              <a:t>17 полных витков вокруг </a:t>
            </a:r>
            <a:r>
              <a:rPr lang="ru-RU" sz="2000" dirty="0" smtClean="0"/>
              <a:t>Земли;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Белка и Стрелка стали первыми животными, которые совершили орбитальный космический полёт и успешно вернулись на </a:t>
            </a:r>
            <a:r>
              <a:rPr lang="ru-RU" sz="2000" dirty="0" smtClean="0"/>
              <a:t>Землю</a:t>
            </a:r>
            <a:r>
              <a:rPr lang="ru-RU" sz="2000" dirty="0"/>
              <a:t>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17520" y="5549040"/>
            <a:ext cx="359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Белка и Стрелка </a:t>
            </a:r>
            <a:r>
              <a:rPr lang="ru-RU" b="1" dirty="0" smtClean="0"/>
              <a:t>–</a:t>
            </a:r>
            <a:r>
              <a:rPr lang="ru-RU" dirty="0"/>
              <a:t> </a:t>
            </a:r>
            <a:r>
              <a:rPr lang="ru-RU" b="1" dirty="0"/>
              <a:t>советские 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собаки-космонавты</a:t>
            </a:r>
            <a:endParaRPr lang="ru-RU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1229804" y="3090213"/>
            <a:ext cx="3594746" cy="2458827"/>
            <a:chOff x="1229804" y="3090213"/>
            <a:chExt cx="3594746" cy="2458827"/>
          </a:xfrm>
        </p:grpSpPr>
        <p:pic>
          <p:nvPicPr>
            <p:cNvPr id="11266" name="Picture 2" descr="ÐÐ°ÑÑÐ¸Ð½ÐºÐ¸ Ð¿Ð¾ Ð·Ð°Ð¿ÑÐ¾ÑÑ Ð±ÐµÐ»ÐºÐ° Ð¸ ÑÑÑÐµÐ»ÐºÐ° ÐºÐ¾ÑÐ¼Ð¾Ñ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804" y="3090213"/>
              <a:ext cx="1981087" cy="1492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3954" y="4123592"/>
              <a:ext cx="1900596" cy="1425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15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4812" y="2004703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Животные-космонавты</a:t>
            </a:r>
            <a:endParaRPr lang="ru-RU" sz="2000" b="1" dirty="0"/>
          </a:p>
        </p:txBody>
      </p:sp>
      <p:pic>
        <p:nvPicPr>
          <p:cNvPr id="9218" name="Picture 2" descr="https://upload.wikimedia.org/wikipedia/commons/9/9e/Monkey_Sam_Before_The_Flight_On_Little_Jo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4" y="3471032"/>
            <a:ext cx="2549679" cy="28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66582" y="2645456"/>
            <a:ext cx="2639701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Сэм</a:t>
            </a:r>
            <a:r>
              <a:rPr lang="ru-RU" dirty="0" smtClean="0"/>
              <a:t> летал </a:t>
            </a:r>
            <a:r>
              <a:rPr lang="ru-RU" dirty="0"/>
              <a:t>в </a:t>
            </a:r>
            <a:r>
              <a:rPr lang="ru-RU" dirty="0" smtClean="0"/>
              <a:t>космос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на корабле </a:t>
            </a:r>
            <a:r>
              <a:rPr lang="ru-RU" dirty="0" err="1"/>
              <a:t>Little</a:t>
            </a:r>
            <a:r>
              <a:rPr lang="ru-RU" dirty="0"/>
              <a:t> </a:t>
            </a:r>
            <a:r>
              <a:rPr lang="ru-RU" dirty="0" err="1"/>
              <a:t>Joe</a:t>
            </a:r>
            <a:r>
              <a:rPr lang="ru-RU" dirty="0"/>
              <a:t> 2</a:t>
            </a:r>
          </a:p>
        </p:txBody>
      </p:sp>
      <p:pic>
        <p:nvPicPr>
          <p:cNvPr id="9220" name="Picture 4" descr="ÐÐ¾ÑÐº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r="6738"/>
          <a:stretch/>
        </p:blipFill>
        <p:spPr bwMode="auto">
          <a:xfrm>
            <a:off x="4263658" y="3471032"/>
            <a:ext cx="3309610" cy="258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63658" y="2601195"/>
            <a:ext cx="330961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Феликс</a:t>
            </a:r>
            <a:r>
              <a:rPr lang="ru-RU" dirty="0" smtClean="0"/>
              <a:t> </a:t>
            </a:r>
            <a:r>
              <a:rPr lang="ru-RU" dirty="0"/>
              <a:t>(или </a:t>
            </a:r>
            <a:r>
              <a:rPr lang="ru-RU" b="1" dirty="0" err="1"/>
              <a:t>Фелисетт</a:t>
            </a:r>
            <a:r>
              <a:rPr lang="ru-RU" dirty="0" smtClean="0"/>
              <a:t>)</a:t>
            </a:r>
          </a:p>
          <a:p>
            <a:pPr algn="ctr"/>
            <a:r>
              <a:rPr lang="ru-RU" dirty="0"/>
              <a:t>л</a:t>
            </a:r>
            <a:r>
              <a:rPr lang="ru-RU" dirty="0" smtClean="0"/>
              <a:t>етала в космос в 1963 г.</a:t>
            </a:r>
            <a:endParaRPr lang="ru-RU" dirty="0"/>
          </a:p>
        </p:txBody>
      </p:sp>
      <p:pic>
        <p:nvPicPr>
          <p:cNvPr id="9222" name="Picture 6" descr="Ð§ÐµÑÐµÐ¿Ð°ÑÐ¸  - Ð¿ÑÑÐµÑÐµÑÑÐ²ÐµÐ½Ð½Ð¸ÑÑ Ð¿Ð¾Ð±ÑÐ²Ð°Ð»Ð¸ Ð´Ð°Ð¶Ðµ Ð½Ð° Ð¾ÑÐ±Ð¸ÑÐµ ÐÑÐ½Ñ Ð¡Ð¡Ð¡Ð , ÐÐ°ÑÐºÐ°, ÐÐ¾ÑÐ¼Ð¾Ñ, ÐÑÐ½Ð°, Ð§ÐµÑÐµÐ¿Ð°ÑÐ°, ÐÑÐµÑÐ¼ÑÐºÐ°ÑÑÐ¸ÐµÑÑ, Ð¤Ð¾ÑÐ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43" y="3471032"/>
            <a:ext cx="2630482" cy="263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8126570" y="2601195"/>
            <a:ext cx="2846230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реднеазиатские </a:t>
            </a:r>
            <a:r>
              <a:rPr lang="ru-RU" b="1" dirty="0" smtClean="0"/>
              <a:t>черепахи</a:t>
            </a:r>
            <a:r>
              <a:rPr lang="ru-RU" dirty="0" smtClean="0"/>
              <a:t> облетели Луну в 1968 </a:t>
            </a:r>
            <a:r>
              <a:rPr lang="ru-RU" dirty="0"/>
              <a:t>г</a:t>
            </a:r>
            <a:r>
              <a:rPr lang="ru-RU" dirty="0" smtClean="0"/>
              <a:t>.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5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аня\Desktop\МАРТ\06 День космонавти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" y="3353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6087" y="2192765"/>
            <a:ext cx="85328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1959 </a:t>
            </a:r>
            <a:r>
              <a:rPr lang="ru-RU" sz="2000" b="1" dirty="0"/>
              <a:t>г</a:t>
            </a:r>
            <a:r>
              <a:rPr lang="ru-RU" sz="2000" b="1" dirty="0" smtClean="0"/>
              <a:t>. </a:t>
            </a:r>
            <a:r>
              <a:rPr lang="ru-RU" sz="2000" b="1" dirty="0"/>
              <a:t>– формирование </a:t>
            </a:r>
            <a:r>
              <a:rPr lang="ru-RU" sz="2000" b="1" dirty="0" smtClean="0"/>
              <a:t>первого отряда космонавтов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81264" y="3252153"/>
            <a:ext cx="69148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Отбор и подготовка будущих космонавтов были поручены Военно-воздушным силам </a:t>
            </a:r>
            <a:r>
              <a:rPr lang="ru-RU" b="1" dirty="0" smtClean="0"/>
              <a:t>Вооружённых </a:t>
            </a:r>
            <a:r>
              <a:rPr lang="ru-RU" b="1" dirty="0"/>
              <a:t>Сил </a:t>
            </a:r>
            <a:r>
              <a:rPr lang="ru-RU" b="1" dirty="0" smtClean="0"/>
              <a:t>СССР.</a:t>
            </a:r>
          </a:p>
          <a:p>
            <a:endParaRPr lang="ru-RU" b="1" dirty="0" smtClean="0"/>
          </a:p>
          <a:p>
            <a:r>
              <a:rPr lang="ru-RU" b="1" dirty="0" smtClean="0"/>
              <a:t>Будущие космонавты выбирались из лётчиков-истребителей: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медицинское собеседование;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испытание летчиков в </a:t>
            </a:r>
            <a:r>
              <a:rPr lang="ru-RU" dirty="0"/>
              <a:t>барокамере, </a:t>
            </a:r>
            <a:r>
              <a:rPr lang="ru-RU" dirty="0" smtClean="0"/>
              <a:t>центрифуге</a:t>
            </a:r>
            <a:r>
              <a:rPr lang="ru-RU" dirty="0"/>
              <a:t>, </a:t>
            </a:r>
            <a:r>
              <a:rPr lang="ru-RU" dirty="0" smtClean="0"/>
              <a:t>вибростенде</a:t>
            </a:r>
            <a:r>
              <a:rPr lang="ru-RU" dirty="0"/>
              <a:t>, </a:t>
            </a:r>
            <a:r>
              <a:rPr lang="ru-RU" dirty="0" smtClean="0"/>
              <a:t>проверка устойчивости организма </a:t>
            </a:r>
            <a:r>
              <a:rPr lang="ru-RU" dirty="0"/>
              <a:t>к </a:t>
            </a:r>
            <a:r>
              <a:rPr lang="ru-RU" dirty="0" smtClean="0"/>
              <a:t>гипоксии;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двухэтапное психофизиологическое обследование;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</a:t>
            </a:r>
            <a:r>
              <a:rPr lang="ru-RU" dirty="0" smtClean="0"/>
              <a:t>пециальные тренировки.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</p:txBody>
      </p:sp>
      <p:pic>
        <p:nvPicPr>
          <p:cNvPr id="15362" name="Picture 2" descr="ÐÑÑÐ¾ÑÐ¸Ñ Ð¿ÐµÑÐ²Ð¾Ð³Ð¾ Ð¾ÑÑÑÐ´Ð° ÐºÐ¾ÑÐ¼Ð¾Ð½Ð°Ð²ÑÐ¾Ð². Ð®ÑÐ¸Ð¹ ÐÐ»ÐµÐºÑÐµÐµÐ²Ð¸Ñ ÐÐ°Ð³Ð°ÑÐ¸Ð½, ÐÐ¾ÑÐ¾Ð»ÐµÐ² Ð¡ÐµÑÐ³ÐµÐ¹ ÐÐ°Ð²Ð»Ð¾Ð²Ð¸Ñ, ÐÐµÑÐ²ÑÐ¹ Ð¿Ð¾Ð»ÐµÑ Ð² ÐºÐ¾ÑÐ¼Ð¾Ñ, Ð¡Ð¾Ð²ÐµÑÑÐºÐ¸Ðµ ÐºÐ¾ÑÐ¼Ð¾Ð½Ð°Ð²ÑÑ, Ð¡Ð¡Ð¡Ð , ÐÐ»Ð¸Ð½Ð½Ð¾Ð¿Ð¾Ñ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2" y="3413220"/>
            <a:ext cx="2069008" cy="1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ÐÑÑÐ¾ÑÐ¸Ñ Ð¿ÐµÑÐ²Ð¾Ð³Ð¾ Ð¾ÑÑÑÐ´Ð° ÐºÐ¾ÑÐ¼Ð¾Ð½Ð°Ð²ÑÐ¾Ð². Ð®ÑÐ¸Ð¹ ÐÐ»ÐµÐºÑÐµÐµÐ²Ð¸Ñ ÐÐ°Ð³Ð°ÑÐ¸Ð½, ÐÐ¾ÑÐ¾Ð»ÐµÐ² Ð¡ÐµÑÐ³ÐµÐ¹ ÐÐ°Ð²Ð»Ð¾Ð²Ð¸Ñ, ÐÐµÑÐ²ÑÐ¹ Ð¿Ð¾Ð»ÐµÑ Ð² ÐºÐ¾ÑÐ¼Ð¾Ñ, Ð¡Ð¾Ð²ÐµÑÑÐºÐ¸Ðµ ÐºÐ¾ÑÐ¼Ð¾Ð½Ð°Ð²ÑÑ, Ð¡Ð¡Ð¡Ð , ÐÐ»Ð¸Ð½Ð½Ð¾Ð¿Ð¾Ñ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23" y="3413220"/>
            <a:ext cx="1016711" cy="149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62025" y="5085016"/>
            <a:ext cx="3595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Прохождение медицинского обследования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411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МАРТ\06 День космонавтики\15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196224" y="1612737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	  А </a:t>
            </a:r>
            <a:r>
              <a:rPr lang="ru-RU" sz="3000" b="1" i="1" dirty="0">
                <a:solidFill>
                  <a:srgbClr val="002060"/>
                </a:solidFill>
              </a:rPr>
              <a:t>мы летим орбитами,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			  	  путями неизбитыми,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      Прошит </a:t>
            </a:r>
            <a:r>
              <a:rPr lang="ru-RU" sz="3000" b="1" i="1" dirty="0">
                <a:solidFill>
                  <a:srgbClr val="002060"/>
                </a:solidFill>
              </a:rPr>
              <a:t>метеоритами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smtClean="0">
                <a:solidFill>
                  <a:srgbClr val="002060"/>
                </a:solidFill>
              </a:rPr>
              <a:t>                     простор,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</p:txBody>
      </p:sp>
      <p:pic>
        <p:nvPicPr>
          <p:cNvPr id="2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Таня\Desktop\МАРТ\06 День космонавтики\4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77968" y="1929437"/>
            <a:ext cx="5832000" cy="15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/>
              <a:t>Первый отряд космонавтов СССР </a:t>
            </a:r>
            <a:r>
              <a:rPr lang="ru-RU" dirty="0"/>
              <a:t>был сформирован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феврале - </a:t>
            </a:r>
            <a:r>
              <a:rPr lang="ru-RU" dirty="0"/>
              <a:t>апреле 1960 </a:t>
            </a:r>
            <a:r>
              <a:rPr lang="ru-RU" dirty="0" smtClean="0"/>
              <a:t>г.</a:t>
            </a:r>
            <a:r>
              <a:rPr lang="ru-RU" dirty="0"/>
              <a:t> </a:t>
            </a:r>
            <a:br>
              <a:rPr lang="ru-RU" dirty="0"/>
            </a:br>
            <a:r>
              <a:rPr lang="ru-RU" b="1" dirty="0"/>
              <a:t>Официальное название отряда </a:t>
            </a:r>
            <a:r>
              <a:rPr lang="ru-RU" dirty="0" smtClean="0"/>
              <a:t>– Группа </a:t>
            </a:r>
            <a:r>
              <a:rPr lang="ru-RU" dirty="0"/>
              <a:t>ВВС № 1. 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первом отряде космонавтов были 9 лётчиков ВВС,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лётчиков ПВО и 5 лётчиков морской авиации (ВМФ).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9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Таня\Desktop\МАРТ\06 День космонавтики\2,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18495" y="189139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Сергей Королев сформулировал требования </a:t>
            </a:r>
            <a:br>
              <a:rPr lang="ru-RU" b="1" dirty="0" smtClean="0"/>
            </a:br>
            <a:r>
              <a:rPr lang="ru-RU" b="1" dirty="0" smtClean="0"/>
              <a:t>к </a:t>
            </a:r>
            <a:r>
              <a:rPr lang="ru-RU" b="1" dirty="0"/>
              <a:t>кандидатам в </a:t>
            </a:r>
            <a:r>
              <a:rPr lang="ru-RU" b="1" dirty="0" smtClean="0"/>
              <a:t>космонавты:</a:t>
            </a:r>
          </a:p>
          <a:p>
            <a:endParaRPr lang="ru-RU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безупречное состояние здоровья при высокой психической устойчивости и общей выносливости организма;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высокая летная успеваемость при выраженных задатках воли, трудолюбия и любознательности;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активное желание освоить полеты на ракетных летательных аппаратах;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антропометрические параметры: рост – не более 170 см, вес – 70-72 кг, возраст – не старше 30 лет.</a:t>
            </a:r>
          </a:p>
        </p:txBody>
      </p:sp>
      <p:pic>
        <p:nvPicPr>
          <p:cNvPr id="10242" name="Picture 2" descr="ÐÐ°ÑÑÐ¸Ð½ÐºÐ¸ Ð¿Ð¾ Ð·Ð°Ð¿ÑÐ¾ÑÑ Ð¿ÐµÑÐ²ÑÐ¹ Ð¾ÑÑÑÐ´ ÐºÐ¾ÑÐ¼Ð¾Ð½Ð°Ð²ÑÐ¾Ð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226" r="14462" b="-2226"/>
          <a:stretch/>
        </p:blipFill>
        <p:spPr bwMode="auto">
          <a:xfrm flipH="1">
            <a:off x="-38100" y="1270579"/>
            <a:ext cx="5504476" cy="459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Таня\Desktop\МАРТ\06 День космонавтики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64963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История космонавтики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763" y="2083065"/>
            <a:ext cx="9455176" cy="707886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17 </a:t>
            </a:r>
            <a:r>
              <a:rPr lang="ru-RU" sz="2000" b="1" dirty="0"/>
              <a:t>и 18 января 1961 г. </a:t>
            </a:r>
            <a:r>
              <a:rPr lang="ru-RU" sz="2000" b="1" dirty="0" smtClean="0"/>
              <a:t>– космонавтам </a:t>
            </a:r>
            <a:r>
              <a:rPr lang="ru-RU" sz="2000" b="1" dirty="0"/>
              <a:t>устроили </a:t>
            </a:r>
            <a:r>
              <a:rPr lang="ru-RU" sz="2000" b="1" dirty="0" smtClean="0"/>
              <a:t>экзамен и </a:t>
            </a:r>
          </a:p>
          <a:p>
            <a:pPr algn="ctr"/>
            <a:r>
              <a:rPr lang="ru-RU" sz="2000" b="1" dirty="0" smtClean="0"/>
              <a:t>выбрали 6 человек для подготовки к полетам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665" y="5811129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Ю. </a:t>
            </a:r>
            <a:r>
              <a:rPr lang="ru-RU" b="1" dirty="0"/>
              <a:t>Гагарин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39268" y="5804864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Г. </a:t>
            </a:r>
            <a:r>
              <a:rPr lang="ru-RU" b="1" dirty="0"/>
              <a:t>Титов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82166" y="5804864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Г</a:t>
            </a:r>
            <a:r>
              <a:rPr lang="ru-RU" b="1" dirty="0" smtClean="0"/>
              <a:t>. Нелюбов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0836" y="5798599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А</a:t>
            </a:r>
            <a:r>
              <a:rPr lang="ru-RU" b="1" dirty="0" smtClean="0"/>
              <a:t>. </a:t>
            </a:r>
            <a:r>
              <a:rPr lang="ru-RU" b="1" dirty="0"/>
              <a:t>Николаев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083018" y="5791732"/>
            <a:ext cx="190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В</a:t>
            </a:r>
            <a:r>
              <a:rPr lang="ru-RU" b="1" dirty="0" smtClean="0"/>
              <a:t>. </a:t>
            </a:r>
            <a:r>
              <a:rPr lang="ru-RU" b="1" dirty="0"/>
              <a:t>Быковский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226242" y="5787240"/>
            <a:ext cx="1728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П</a:t>
            </a:r>
            <a:r>
              <a:rPr lang="ru-RU" b="1" dirty="0" smtClean="0"/>
              <a:t>. </a:t>
            </a:r>
            <a:r>
              <a:rPr lang="ru-RU" b="1" dirty="0"/>
              <a:t>Попович</a:t>
            </a:r>
          </a:p>
        </p:txBody>
      </p:sp>
      <p:pic>
        <p:nvPicPr>
          <p:cNvPr id="13325" name="Picture 13" descr="ÐÐ°ÑÑÐ¸Ð½ÐºÐ¸ Ð¿Ð¾ Ð·Ð°Ð¿ÑÐ¾ÑÑ Ð.Ð. ÐÐ¸ÐºÐ¾Ð»Ð°ÐµÐ² ÐºÐ¾ÑÐ¼Ð¾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84" y="3256664"/>
            <a:ext cx="1652705" cy="225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2217" r="4839" b="4532"/>
          <a:stretch/>
        </p:blipFill>
        <p:spPr bwMode="auto">
          <a:xfrm>
            <a:off x="4244779" y="3284537"/>
            <a:ext cx="1544128" cy="22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68" y="3284537"/>
            <a:ext cx="1807124" cy="22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9" y="3284537"/>
            <a:ext cx="1652223" cy="22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ÐÐ°ÑÑÐ¸Ð½ÐºÐ¸ Ð¿Ð¾ Ð·Ð°Ð¿ÑÐ¾ÑÑ Ð.Ð¤. ÐÑÐºÐ¾Ð²ÑÐºÐ¸Ð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" b="6242"/>
          <a:stretch/>
        </p:blipFill>
        <p:spPr bwMode="auto">
          <a:xfrm>
            <a:off x="8165366" y="3256664"/>
            <a:ext cx="1743303" cy="22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ÐÐ°ÑÑÐ¸Ð½ÐºÐ¸ Ð¿Ð¾ Ð·Ð°Ð¿ÑÐ¾ÑÑ Ð.Ð . ÐÐ¾Ð¿Ð¾Ð²Ð¸Ñ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506" y="3258957"/>
            <a:ext cx="1705736" cy="2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4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2378" y="2030240"/>
            <a:ext cx="9455176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Родился </a:t>
            </a:r>
            <a:r>
              <a:rPr lang="en-US" sz="2000" b="1" dirty="0" smtClean="0"/>
              <a:t>9 </a:t>
            </a:r>
            <a:r>
              <a:rPr lang="be-BY" sz="2000" b="1" dirty="0" smtClean="0"/>
              <a:t>марта 1934</a:t>
            </a:r>
            <a:r>
              <a:rPr lang="ru-RU" sz="2000" b="1" dirty="0" smtClean="0"/>
              <a:t> </a:t>
            </a:r>
            <a:r>
              <a:rPr lang="ru-RU" sz="2000" b="1" dirty="0"/>
              <a:t>г</a:t>
            </a:r>
            <a:r>
              <a:rPr lang="ru-RU" sz="2000" b="1" dirty="0" smtClean="0"/>
              <a:t>. в деревне </a:t>
            </a:r>
            <a:r>
              <a:rPr lang="ru-RU" sz="2000" b="1" dirty="0" err="1"/>
              <a:t>Клушино</a:t>
            </a:r>
            <a:r>
              <a:rPr lang="ru-RU" sz="2000" b="1" dirty="0"/>
              <a:t> Смоленской </a:t>
            </a:r>
            <a:r>
              <a:rPr lang="ru-RU" sz="2000" b="1" dirty="0" smtClean="0"/>
              <a:t>области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42456" y="2977058"/>
            <a:ext cx="67146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Выходец </a:t>
            </a:r>
            <a:r>
              <a:rPr lang="ru-RU" sz="2000" dirty="0"/>
              <a:t>из крестьян</a:t>
            </a:r>
            <a:r>
              <a:rPr lang="ru-RU" sz="2000" dirty="0" smtClean="0"/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отец</a:t>
            </a:r>
            <a:r>
              <a:rPr lang="ru-RU" sz="2000" dirty="0"/>
              <a:t>, Алексей Иванович Гагарин (</a:t>
            </a:r>
            <a:r>
              <a:rPr lang="ru-RU" sz="2000" dirty="0" smtClean="0"/>
              <a:t>1902-1973 гг.),</a:t>
            </a:r>
            <a:r>
              <a:rPr lang="ru-RU" sz="2000" dirty="0"/>
              <a:t> </a:t>
            </a:r>
            <a:r>
              <a:rPr lang="ru-RU" sz="2000" dirty="0" smtClean="0"/>
              <a:t>плотник;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мать</a:t>
            </a:r>
            <a:r>
              <a:rPr lang="ru-RU" sz="2000" dirty="0"/>
              <a:t>, Анна Тимофеевна Матвеева (1903-1984 гг.), работала на молочно-товарной </a:t>
            </a:r>
            <a:r>
              <a:rPr lang="ru-RU" sz="2000" dirty="0" smtClean="0"/>
              <a:t>ферме;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семье Гагариных было три сына и </a:t>
            </a:r>
            <a:r>
              <a:rPr lang="ru-RU" sz="2000" dirty="0" smtClean="0"/>
              <a:t>дочь, Юрий </a:t>
            </a:r>
            <a:r>
              <a:rPr lang="ru-RU" sz="2000" dirty="0"/>
              <a:t>был третий по старшинству.</a:t>
            </a:r>
            <a:endParaRPr lang="ru-RU" sz="2000" dirty="0" smtClean="0"/>
          </a:p>
        </p:txBody>
      </p:sp>
      <p:pic>
        <p:nvPicPr>
          <p:cNvPr id="1741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72" y="3173751"/>
            <a:ext cx="2114660" cy="29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9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2774" y="2652331"/>
            <a:ext cx="4095751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2000" b="1" dirty="0"/>
              <a:t> 1 сентября 1941 г</a:t>
            </a:r>
            <a:r>
              <a:rPr lang="ru-RU" sz="2000" b="1" dirty="0" smtClean="0"/>
              <a:t>. </a:t>
            </a:r>
            <a:r>
              <a:rPr lang="ru-RU" sz="2000" dirty="0" smtClean="0"/>
              <a:t>–</a:t>
            </a:r>
            <a:r>
              <a:rPr lang="ru-RU" sz="2000" b="1" dirty="0" smtClean="0"/>
              <a:t> </a:t>
            </a:r>
            <a:r>
              <a:rPr lang="ru-RU" sz="2000" dirty="0" smtClean="0"/>
              <a:t>пошел </a:t>
            </a:r>
            <a:r>
              <a:rPr lang="ru-RU" sz="2000" dirty="0"/>
              <a:t>в </a:t>
            </a:r>
            <a:r>
              <a:rPr lang="ru-RU" sz="2000" dirty="0" smtClean="0"/>
              <a:t>школу.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22774" y="3142599"/>
            <a:ext cx="7934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12 октября </a:t>
            </a:r>
            <a:r>
              <a:rPr lang="ru-RU" sz="2000" b="1" dirty="0" smtClean="0"/>
              <a:t> 1941 г</a:t>
            </a:r>
            <a:r>
              <a:rPr lang="ru-RU" sz="2000" dirty="0"/>
              <a:t>. – </a:t>
            </a:r>
            <a:r>
              <a:rPr lang="ru-RU" sz="2000" dirty="0" smtClean="0"/>
              <a:t>деревню </a:t>
            </a:r>
            <a:r>
              <a:rPr lang="ru-RU" sz="2000" dirty="0" err="1" smtClean="0"/>
              <a:t>Клушино</a:t>
            </a:r>
            <a:r>
              <a:rPr lang="ru-RU" sz="2000" dirty="0" smtClean="0"/>
              <a:t> заняли </a:t>
            </a:r>
            <a:r>
              <a:rPr lang="ru-RU" sz="2000" dirty="0"/>
              <a:t>гитлеровские </a:t>
            </a:r>
            <a:r>
              <a:rPr lang="ru-RU" sz="2000" dirty="0" smtClean="0"/>
              <a:t>войска;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учеба прервалась;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семью </a:t>
            </a:r>
            <a:r>
              <a:rPr lang="ru-RU" sz="2000" dirty="0"/>
              <a:t>с малыми детьми немцы выгнали на улицу, </a:t>
            </a:r>
            <a:r>
              <a:rPr lang="ru-RU" sz="2000" dirty="0" smtClean="0"/>
              <a:t>а </a:t>
            </a:r>
            <a:r>
              <a:rPr lang="ru-RU" sz="2000" dirty="0"/>
              <a:t>в доме устроили </a:t>
            </a:r>
            <a:r>
              <a:rPr lang="ru-RU" sz="2000" dirty="0" smtClean="0"/>
              <a:t>мастерскую;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62200" y="464635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24 мая 1945 г</a:t>
            </a:r>
            <a:r>
              <a:rPr lang="ru-RU" sz="2000" b="1" dirty="0" smtClean="0"/>
              <a:t>. </a:t>
            </a:r>
            <a:r>
              <a:rPr lang="ru-RU" sz="2000" dirty="0"/>
              <a:t>–</a:t>
            </a:r>
            <a:r>
              <a:rPr lang="ru-RU" sz="2000" b="1" dirty="0" smtClean="0"/>
              <a:t> </a:t>
            </a:r>
            <a:r>
              <a:rPr lang="ru-RU" sz="2000" dirty="0"/>
              <a:t>семья Гагариных переехала в </a:t>
            </a:r>
            <a:r>
              <a:rPr lang="ru-RU" sz="2000" dirty="0" err="1" smtClean="0"/>
              <a:t>Гжатск</a:t>
            </a:r>
            <a:r>
              <a:rPr lang="ru-RU" sz="2000" dirty="0" smtClean="0"/>
              <a:t>; </a:t>
            </a:r>
            <a:endParaRPr lang="ru-RU" sz="2000" dirty="0"/>
          </a:p>
          <a:p>
            <a:r>
              <a:rPr lang="ru-RU" sz="2000" b="1" dirty="0" smtClean="0"/>
              <a:t>май </a:t>
            </a:r>
            <a:r>
              <a:rPr lang="ru-RU" sz="2000" b="1" dirty="0"/>
              <a:t>1949 </a:t>
            </a:r>
            <a:r>
              <a:rPr lang="ru-RU" sz="2000" b="1" dirty="0" smtClean="0"/>
              <a:t>года </a:t>
            </a:r>
            <a:r>
              <a:rPr lang="ru-RU" sz="2000" dirty="0"/>
              <a:t>–</a:t>
            </a:r>
            <a:r>
              <a:rPr lang="ru-RU" sz="2000" b="1" dirty="0" smtClean="0"/>
              <a:t> </a:t>
            </a:r>
            <a:r>
              <a:rPr lang="ru-RU" sz="2000" dirty="0" smtClean="0"/>
              <a:t>Юрий окончил </a:t>
            </a:r>
            <a:r>
              <a:rPr lang="ru-RU" sz="2000" dirty="0"/>
              <a:t>шестой класс </a:t>
            </a:r>
            <a:r>
              <a:rPr lang="ru-RU" sz="2000" dirty="0" err="1"/>
              <a:t>Гжатской</a:t>
            </a:r>
            <a:r>
              <a:rPr lang="ru-RU" sz="2000" dirty="0"/>
              <a:t> средней школы. </a:t>
            </a:r>
          </a:p>
        </p:txBody>
      </p:sp>
      <p:pic>
        <p:nvPicPr>
          <p:cNvPr id="11" name="Picture 5" descr="ÐÐ°ÑÑÐ¸Ð½ÐºÐ¸ Ð¿Ð¾ Ð·Ð°Ð¿ÑÐ¾ÑÑ Ð³Ð°Ð³Ð°ÑÐ¸Ð½ ÑÑÐ¸Ð¹ Ð´ÐµÑÑÑÐ²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74" y="2867950"/>
            <a:ext cx="2005910" cy="29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ня\Desktop\МАРТ\06 День космонавтики\5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3334" y="910586"/>
            <a:ext cx="56178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/>
              <a:t>Дом, в котором Юрий Гагарин </a:t>
            </a:r>
            <a:r>
              <a:rPr lang="ru-RU" sz="2000" dirty="0" smtClean="0"/>
              <a:t>жил </a:t>
            </a:r>
            <a:r>
              <a:rPr lang="ru-RU" sz="2000" dirty="0"/>
              <a:t>в школьные годы. Город </a:t>
            </a:r>
            <a:r>
              <a:rPr lang="ru-RU" sz="2000" dirty="0" smtClean="0"/>
              <a:t>Гагарин (</a:t>
            </a:r>
            <a:r>
              <a:rPr lang="ru-RU" sz="2000" dirty="0"/>
              <a:t>бывший </a:t>
            </a:r>
            <a:r>
              <a:rPr lang="ru-RU" sz="2000" dirty="0" err="1"/>
              <a:t>Гжатск</a:t>
            </a:r>
            <a:r>
              <a:rPr lang="ru-RU" sz="2000" dirty="0" smtClean="0"/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71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6219" y="2778283"/>
            <a:ext cx="7948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 smtClean="0"/>
              <a:t>1949 – 1951 гг. </a:t>
            </a:r>
            <a:r>
              <a:rPr lang="ru-RU" sz="2000" dirty="0"/>
              <a:t>– </a:t>
            </a:r>
            <a:r>
              <a:rPr lang="ru-RU" sz="2000" dirty="0" smtClean="0"/>
              <a:t> учеба </a:t>
            </a:r>
            <a:r>
              <a:rPr lang="ru-RU" sz="2000" dirty="0"/>
              <a:t>в </a:t>
            </a:r>
            <a:r>
              <a:rPr lang="ru-RU" sz="2000" dirty="0" smtClean="0"/>
              <a:t>Люберецком ремесленном училище, которое окончил с </a:t>
            </a:r>
            <a:r>
              <a:rPr lang="ru-RU" sz="2000" dirty="0"/>
              <a:t>отличием </a:t>
            </a:r>
            <a:r>
              <a:rPr lang="ru-RU" sz="2000" dirty="0" smtClean="0"/>
              <a:t>по </a:t>
            </a:r>
            <a:r>
              <a:rPr lang="ru-RU" sz="2000" dirty="0"/>
              <a:t>специальности </a:t>
            </a:r>
            <a:r>
              <a:rPr lang="ru-RU" sz="2000" dirty="0" smtClean="0"/>
              <a:t>формовщик-литейщик </a:t>
            </a:r>
            <a:br>
              <a:rPr lang="ru-RU" sz="2000" dirty="0" smtClean="0"/>
            </a:br>
            <a:r>
              <a:rPr lang="ru-RU" sz="2000" dirty="0" smtClean="0"/>
              <a:t>5 разряда;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5194" y="4192815"/>
            <a:ext cx="6969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 smtClean="0"/>
              <a:t>1951 – 1955 гг. </a:t>
            </a:r>
            <a:r>
              <a:rPr lang="ru-RU" sz="2000" dirty="0" smtClean="0"/>
              <a:t>учится </a:t>
            </a:r>
            <a:r>
              <a:rPr lang="ru-RU" sz="2000" dirty="0"/>
              <a:t>в Саратовском индустриальном техникуме, </a:t>
            </a:r>
            <a:r>
              <a:rPr lang="ru-RU" sz="2000" dirty="0" smtClean="0"/>
              <a:t>занимается аэроклубе</a:t>
            </a:r>
            <a:r>
              <a:rPr lang="ru-RU" sz="2000" dirty="0"/>
              <a:t>. 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518" y="2940991"/>
            <a:ext cx="1708178" cy="276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Таня\Desktop\МАРТ\06 День космонавтик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1596" y="4489598"/>
            <a:ext cx="5617824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В </a:t>
            </a:r>
            <a:r>
              <a:rPr lang="ru-RU" sz="2000" b="1" dirty="0"/>
              <a:t>1951 – 1955 гг. </a:t>
            </a:r>
            <a:r>
              <a:rPr lang="ru-RU" sz="2000" dirty="0"/>
              <a:t>Гагарин учился в Саратовском индустриальном техникуме,</a:t>
            </a:r>
          </a:p>
          <a:p>
            <a:pPr algn="ctr"/>
            <a:r>
              <a:rPr lang="ru-RU" sz="2000" dirty="0" smtClean="0"/>
              <a:t>сегодня </a:t>
            </a:r>
            <a:r>
              <a:rPr lang="ru-RU" sz="2000" dirty="0"/>
              <a:t>– </a:t>
            </a:r>
            <a:r>
              <a:rPr lang="ru-RU" sz="2000" dirty="0" smtClean="0"/>
              <a:t>Профессионально-педагогический </a:t>
            </a:r>
            <a:r>
              <a:rPr lang="ru-RU" sz="2000" dirty="0"/>
              <a:t>колледж СГТУ имени Гагарина Ю.А.</a:t>
            </a:r>
          </a:p>
        </p:txBody>
      </p:sp>
    </p:spTree>
    <p:extLst>
      <p:ext uri="{BB962C8B-B14F-4D97-AF65-F5344CB8AC3E}">
        <p14:creationId xmlns:p14="http://schemas.microsoft.com/office/powerpoint/2010/main" val="36013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ня\Desktop\МАРТ\06 День космонавтики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4107" y="5241287"/>
            <a:ext cx="50029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1955 г.  – </a:t>
            </a:r>
            <a:r>
              <a:rPr lang="ru-RU" sz="2000" dirty="0" smtClean="0"/>
              <a:t>Юрий Гагарин совершил первый полет на самолете Як-18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455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42562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9352" y="2762491"/>
            <a:ext cx="5976774" cy="400110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27 октября 1955 </a:t>
            </a:r>
            <a:r>
              <a:rPr lang="ru-RU" sz="2000" b="1" dirty="0" smtClean="0"/>
              <a:t>г. – </a:t>
            </a:r>
            <a:r>
              <a:rPr lang="ru-RU" sz="2000" dirty="0" smtClean="0"/>
              <a:t>призван </a:t>
            </a:r>
            <a:r>
              <a:rPr lang="ru-RU" sz="2000" dirty="0"/>
              <a:t>в Советскую </a:t>
            </a:r>
            <a:r>
              <a:rPr lang="ru-RU" sz="2000" dirty="0" smtClean="0"/>
              <a:t>армию;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8004" y="3391201"/>
            <a:ext cx="10234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1955 – 1957 гг. </a:t>
            </a:r>
            <a:r>
              <a:rPr lang="ru-RU" sz="2000" dirty="0" smtClean="0"/>
              <a:t>– курсант 1-го военного авиационного училища </a:t>
            </a:r>
            <a:r>
              <a:rPr lang="ru-RU" sz="2000" dirty="0"/>
              <a:t>лётчиков </a:t>
            </a:r>
            <a:r>
              <a:rPr lang="ru-RU" sz="2000" dirty="0" smtClean="0"/>
              <a:t>в г. Чкалове, где Гагарина назначили </a:t>
            </a:r>
            <a:r>
              <a:rPr lang="ru-RU" sz="2000" dirty="0"/>
              <a:t>помощником командира </a:t>
            </a:r>
            <a:r>
              <a:rPr lang="ru-RU" sz="2000" dirty="0" smtClean="0"/>
              <a:t>взвода</a:t>
            </a:r>
            <a:r>
              <a:rPr lang="ru-RU" sz="2000" dirty="0"/>
              <a:t>;</a:t>
            </a:r>
            <a:endParaRPr lang="ru-RU" sz="2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038577" y="4327687"/>
            <a:ext cx="5752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25 </a:t>
            </a:r>
            <a:r>
              <a:rPr lang="ru-RU" sz="2000" b="1" dirty="0"/>
              <a:t>октября 1957 </a:t>
            </a:r>
            <a:r>
              <a:rPr lang="ru-RU" sz="2000" b="1" dirty="0" smtClean="0"/>
              <a:t>г. – </a:t>
            </a:r>
            <a:r>
              <a:rPr lang="ru-RU" sz="2000" dirty="0" smtClean="0"/>
              <a:t>окончил училище с </a:t>
            </a:r>
            <a:r>
              <a:rPr lang="ru-RU" sz="2000" dirty="0"/>
              <a:t>отличием</a:t>
            </a:r>
            <a:r>
              <a:rPr lang="ru-RU" sz="2000" dirty="0" smtClean="0"/>
              <a:t>.</a:t>
            </a:r>
          </a:p>
        </p:txBody>
      </p:sp>
      <p:pic>
        <p:nvPicPr>
          <p:cNvPr id="2457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239" y="4017432"/>
            <a:ext cx="3030106" cy="20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879" cy="6868057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98680" y="1303630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700" b="1" i="1" dirty="0" smtClean="0">
                <a:solidFill>
                  <a:srgbClr val="002060"/>
                </a:solidFill>
              </a:rPr>
              <a:t>	 </a:t>
            </a:r>
            <a:endParaRPr lang="ru-RU" sz="27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Оправдан риск и мужество, </a:t>
            </a:r>
            <a:r>
              <a:rPr lang="ru-RU" sz="3000" b="1" i="1" dirty="0" smtClean="0">
                <a:solidFill>
                  <a:srgbClr val="002060"/>
                </a:solidFill>
              </a:rPr>
              <a:t/>
            </a:r>
            <a:br>
              <a:rPr lang="ru-RU" sz="3000" b="1" i="1" dirty="0" smtClean="0">
                <a:solidFill>
                  <a:srgbClr val="002060"/>
                </a:solidFill>
              </a:rPr>
            </a:br>
            <a:r>
              <a:rPr lang="ru-RU" sz="3000" b="1" i="1" dirty="0" smtClean="0">
                <a:solidFill>
                  <a:srgbClr val="002060"/>
                </a:solidFill>
              </a:rPr>
              <a:t>			  космическая музыка,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Вплывает в деловой наш </a:t>
            </a:r>
            <a:r>
              <a:rPr lang="ru-RU" sz="3000" b="1" i="1" dirty="0" smtClean="0">
                <a:solidFill>
                  <a:srgbClr val="002060"/>
                </a:solidFill>
              </a:rPr>
              <a:t>  </a:t>
            </a: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                  разговор.</a:t>
            </a:r>
            <a:endParaRPr lang="ru-RU" sz="30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11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95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3550" y="2056154"/>
            <a:ext cx="87158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Строки </a:t>
            </a:r>
            <a:r>
              <a:rPr lang="ru-RU" sz="2000" dirty="0"/>
              <a:t>из аттестации </a:t>
            </a:r>
            <a:r>
              <a:rPr lang="ru-RU" sz="2000" dirty="0" smtClean="0"/>
              <a:t>при </a:t>
            </a:r>
            <a:r>
              <a:rPr lang="ru-RU" sz="2000" dirty="0"/>
              <a:t>окончании </a:t>
            </a:r>
            <a:r>
              <a:rPr lang="ru-RU" sz="2000" dirty="0" smtClean="0"/>
              <a:t>училища: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 </a:t>
            </a:r>
            <a:r>
              <a:rPr lang="ru-RU" sz="2000" i="1" dirty="0"/>
              <a:t>«За период обучения в училище показал себя дисциплинированным, политически грамотным курсантом. Строевая и физическая подготовка хорошая. Теоретически подготовлен отлично. Государственные экзамены по теоретическим дисциплинам сдал со средним баллом 5. Приобретенные навыки закреплял прочно. Летать любит, летает смело, уверенно. </a:t>
            </a:r>
            <a:endParaRPr lang="ru-RU" sz="2000" i="1" dirty="0" smtClean="0"/>
          </a:p>
          <a:p>
            <a:pPr algn="just"/>
            <a:r>
              <a:rPr lang="ru-RU" sz="2000" i="1" dirty="0" smtClean="0"/>
              <a:t>Училище </a:t>
            </a:r>
            <a:r>
              <a:rPr lang="ru-RU" sz="2000" i="1" dirty="0"/>
              <a:t>закончил по 1 разряду. Делу КПСС и социалистической Родине предан. </a:t>
            </a:r>
            <a:endParaRPr lang="ru-RU" sz="2000" i="1" dirty="0" smtClean="0"/>
          </a:p>
          <a:p>
            <a:r>
              <a:rPr lang="ru-RU" sz="2000" i="1" dirty="0" smtClean="0"/>
              <a:t>Вывод</a:t>
            </a:r>
            <a:r>
              <a:rPr lang="ru-RU" sz="2000" i="1" dirty="0"/>
              <a:t>: достоин выпуска из училища летчиком истребительной авиации с присвоением воинского звания лейтенант. 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>                                                                                                      26 </a:t>
            </a:r>
            <a:r>
              <a:rPr lang="ru-RU" sz="2000" i="1" dirty="0"/>
              <a:t>октября 1957 г</a:t>
            </a:r>
            <a:r>
              <a:rPr lang="ru-RU" sz="2000" i="1" dirty="0" smtClean="0"/>
              <a:t>.»</a:t>
            </a:r>
          </a:p>
          <a:p>
            <a:pPr algn="just"/>
            <a:r>
              <a:rPr lang="ru-RU" sz="2000" b="1" dirty="0" smtClean="0"/>
              <a:t>       </a:t>
            </a:r>
          </a:p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    5 </a:t>
            </a:r>
            <a:r>
              <a:rPr lang="ru-RU" sz="2000" b="1" dirty="0"/>
              <a:t>ноября 1957 </a:t>
            </a:r>
            <a:r>
              <a:rPr lang="ru-RU" sz="2000" b="1" dirty="0" smtClean="0"/>
              <a:t>г. </a:t>
            </a:r>
            <a:r>
              <a:rPr lang="ru-RU" sz="2000" dirty="0"/>
              <a:t>Ю.А. Гагарин по окончании училища направлен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в распоряжение </a:t>
            </a:r>
            <a:r>
              <a:rPr lang="ru-RU" sz="2000" dirty="0"/>
              <a:t>командующего ВВС Северного </a:t>
            </a:r>
            <a:r>
              <a:rPr lang="ru-RU" sz="2000" dirty="0" smtClean="0"/>
              <a:t>флота.</a:t>
            </a:r>
            <a:endParaRPr lang="ru-RU" sz="2000" dirty="0"/>
          </a:p>
        </p:txBody>
      </p:sp>
      <p:pic>
        <p:nvPicPr>
          <p:cNvPr id="1026" name="Picture 2" descr="https://go3.imgsmail.ru/imgpreview?key=2ec33d2d4843d5c7&amp;mb=imgdb_preview_19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354" y="2667000"/>
            <a:ext cx="16764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Таня\Desktop\МАРТ\06 День космонавти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9555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3974" y="2792253"/>
            <a:ext cx="79348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с 1957 г. </a:t>
            </a:r>
            <a:r>
              <a:rPr lang="ru-RU" sz="2000" dirty="0" smtClean="0"/>
              <a:t>служил</a:t>
            </a:r>
            <a:r>
              <a:rPr lang="ru-RU" sz="2000" dirty="0"/>
              <a:t> в </a:t>
            </a:r>
            <a:r>
              <a:rPr lang="ru-RU" sz="2000" dirty="0" err="1" smtClean="0"/>
              <a:t>Луостари</a:t>
            </a:r>
            <a:r>
              <a:rPr lang="ru-RU" sz="2000" dirty="0"/>
              <a:t> </a:t>
            </a:r>
            <a:r>
              <a:rPr lang="ru-RU" sz="2000" dirty="0" smtClean="0"/>
              <a:t>(Мурманская </a:t>
            </a:r>
            <a:r>
              <a:rPr lang="ru-RU" sz="2000" dirty="0"/>
              <a:t>область) в 769-м истребительном авиационном </a:t>
            </a:r>
            <a:r>
              <a:rPr lang="ru-RU" sz="2000" dirty="0" smtClean="0"/>
              <a:t>полку</a:t>
            </a:r>
            <a:r>
              <a:rPr lang="ru-RU" sz="2000" dirty="0"/>
              <a:t> Северного </a:t>
            </a:r>
            <a:r>
              <a:rPr lang="ru-RU" sz="2000" dirty="0" smtClean="0"/>
              <a:t>флота, </a:t>
            </a:r>
            <a:r>
              <a:rPr lang="ru-RU" sz="2000" dirty="0"/>
              <a:t>вооружённом самолётами </a:t>
            </a:r>
            <a:r>
              <a:rPr lang="ru-RU" sz="2000" dirty="0" smtClean="0"/>
              <a:t>МиГ-15бис;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21366" y="4095243"/>
            <a:ext cx="6180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 </a:t>
            </a:r>
            <a:r>
              <a:rPr lang="ru-RU" sz="2000" b="1" dirty="0"/>
              <a:t>октябрю 1959 г. </a:t>
            </a:r>
            <a:r>
              <a:rPr lang="ru-RU" sz="2000" dirty="0"/>
              <a:t>налетал в общей сложности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265 часов;</a:t>
            </a: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имел </a:t>
            </a:r>
            <a:r>
              <a:rPr lang="ru-RU" sz="2000" dirty="0"/>
              <a:t>квалификацию «Военный лётчик 3-го класса»;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воинское звание –</a:t>
            </a:r>
            <a:r>
              <a:rPr lang="ru-RU" sz="2000" dirty="0"/>
              <a:t> старший лейтенант.</a:t>
            </a:r>
          </a:p>
        </p:txBody>
      </p:sp>
      <p:pic>
        <p:nvPicPr>
          <p:cNvPr id="24580" name="Picture 4" descr="ÐÐ°ÑÑÐ¸Ð½ÐºÐ¸ Ð¿Ð¾ Ð·Ð°Ð¿ÑÐ¾ÑÑ ÑÐ»ÑÐ¶Ð¸Ð»Â Ð²Â ÐÑÐ¾ÑÑÐ°ÑÐ¸  Ð³Ð°Ð³Ð°ÑÐ¸Ð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2" y="3660916"/>
            <a:ext cx="3089480" cy="22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4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ня\Desktop\МАРТ\06 День космонавтики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0031" y="4700305"/>
            <a:ext cx="500292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В 1960 г. </a:t>
            </a:r>
            <a:r>
              <a:rPr lang="ru-RU" sz="2000" dirty="0"/>
              <a:t>Юрий Гагарин начал готовиться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 </a:t>
            </a:r>
            <a:r>
              <a:rPr lang="ru-RU" sz="2000" dirty="0"/>
              <a:t>полету в космос в Центре подготовки космонавтов.</a:t>
            </a:r>
          </a:p>
        </p:txBody>
      </p:sp>
    </p:spTree>
    <p:extLst>
      <p:ext uri="{BB962C8B-B14F-4D97-AF65-F5344CB8AC3E}">
        <p14:creationId xmlns:p14="http://schemas.microsoft.com/office/powerpoint/2010/main" val="166196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C:\Users\Таня\Desktop\МАРТ\06 День космонавтики\8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4" y="318803"/>
            <a:ext cx="886795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101" y="1878370"/>
            <a:ext cx="3249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9 </a:t>
            </a:r>
            <a:r>
              <a:rPr lang="ru-RU" sz="2000" b="1" dirty="0" smtClean="0"/>
              <a:t>апреля 1961 г. </a:t>
            </a:r>
            <a:r>
              <a:rPr lang="ru-RU" sz="2000" dirty="0" smtClean="0"/>
              <a:t>– </a:t>
            </a:r>
            <a:r>
              <a:rPr lang="ru-RU" sz="2000" dirty="0"/>
              <a:t>решение </a:t>
            </a:r>
            <a:endParaRPr lang="ru-RU" sz="2000" dirty="0" smtClean="0"/>
          </a:p>
          <a:p>
            <a:r>
              <a:rPr lang="ru-RU" sz="2000" dirty="0" smtClean="0"/>
              <a:t>Государственной </a:t>
            </a:r>
            <a:r>
              <a:rPr lang="ru-RU" sz="2000" dirty="0"/>
              <a:t>комиссии </a:t>
            </a:r>
            <a:endParaRPr lang="ru-RU" sz="2000" dirty="0" smtClean="0"/>
          </a:p>
          <a:p>
            <a:r>
              <a:rPr lang="ru-RU" sz="2000" dirty="0" smtClean="0"/>
              <a:t>о полете Гагарина.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95649" y="5308213"/>
            <a:ext cx="18448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Сергей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Королев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45744" y="5286767"/>
            <a:ext cx="254082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Леонид Воскресенский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783645" y="5287533"/>
            <a:ext cx="1728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/>
              <a:t>Анатолий Кириллов</a:t>
            </a:r>
          </a:p>
        </p:txBody>
      </p:sp>
      <p:pic>
        <p:nvPicPr>
          <p:cNvPr id="28679" name="Picture 7" descr="ÐÐ°ÑÑÐ¸Ð½ÐºÐ¸ Ð¿Ð¾ Ð·Ð°Ð¿ÑÐ¾ÑÑ ÐÐµÐ¾Ð½Ð¸Ð´ ÐÐ¾ÑÐºÑÐµÑÐµÐ½ÑÐºÐ¸Ð¹ ÐºÐ¾ÑÐ¼Ð¾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45" y="3083993"/>
            <a:ext cx="2540825" cy="177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5"/>
          <a:stretch/>
        </p:blipFill>
        <p:spPr bwMode="auto">
          <a:xfrm>
            <a:off x="4595649" y="2735422"/>
            <a:ext cx="1844809" cy="2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Ð.Ð¡. ÐÐ¸ÑÐ¸Ð»Ð»Ð¾Ð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645" y="2735422"/>
            <a:ext cx="1728000" cy="21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878391" y="1986091"/>
            <a:ext cx="4769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РУКОВОДИТЕЛИ ПЕРВОГО ПУСКА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C:\Users\Таня\Desktop\МАРТ\06 День космонавтики\8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4" y="318803"/>
            <a:ext cx="9034962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1726" y="1878370"/>
            <a:ext cx="32496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12 апреля 1961 г. </a:t>
            </a:r>
            <a:r>
              <a:rPr lang="ru-RU" sz="2000" dirty="0" smtClean="0"/>
              <a:t>– </a:t>
            </a:r>
            <a:r>
              <a:rPr lang="ru-RU" sz="2000" dirty="0"/>
              <a:t>с</a:t>
            </a:r>
            <a:r>
              <a:rPr lang="ru-RU" sz="2000" dirty="0" smtClean="0"/>
              <a:t>тарт </a:t>
            </a:r>
            <a:r>
              <a:rPr lang="ru-RU" sz="2000" dirty="0"/>
              <a:t>ракеты-носителя «Восток</a:t>
            </a:r>
            <a:r>
              <a:rPr lang="ru-RU" sz="2000" dirty="0" smtClean="0"/>
              <a:t>» </a:t>
            </a:r>
          </a:p>
          <a:p>
            <a:r>
              <a:rPr lang="ru-RU" sz="2000" dirty="0" smtClean="0"/>
              <a:t>со </a:t>
            </a:r>
            <a:r>
              <a:rPr lang="ru-RU" sz="2000" dirty="0"/>
              <a:t>стартовой площадки № 1 космодрома Байконур (Тюра-Там, Казахстан)</a:t>
            </a:r>
            <a:endParaRPr lang="ru-RU" sz="20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4210049" y="5285701"/>
            <a:ext cx="9286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«Восток-1»</a:t>
            </a:r>
            <a:r>
              <a:rPr lang="ru-RU" dirty="0"/>
              <a:t>  </a:t>
            </a:r>
            <a:r>
              <a:rPr lang="ru-RU" b="1" dirty="0"/>
              <a:t> </a:t>
            </a:r>
            <a:r>
              <a:rPr lang="ru-RU" dirty="0"/>
              <a:t>–</a:t>
            </a:r>
            <a:r>
              <a:rPr lang="ru-RU" b="1" dirty="0"/>
              <a:t> </a:t>
            </a:r>
            <a:r>
              <a:rPr lang="ru-RU" dirty="0"/>
              <a:t> космический корабль из серии «Восток</a:t>
            </a:r>
            <a:r>
              <a:rPr lang="ru-RU" dirty="0" smtClean="0"/>
              <a:t>»;</a:t>
            </a:r>
          </a:p>
          <a:p>
            <a:r>
              <a:rPr lang="ru-RU" b="1" dirty="0" smtClean="0"/>
              <a:t>название корабля </a:t>
            </a:r>
            <a:r>
              <a:rPr lang="ru-RU" b="1" dirty="0"/>
              <a:t> </a:t>
            </a:r>
            <a:r>
              <a:rPr lang="ru-RU" dirty="0" smtClean="0"/>
              <a:t>– «Ласточка»;</a:t>
            </a:r>
          </a:p>
          <a:p>
            <a:r>
              <a:rPr lang="ru-RU" b="1" dirty="0"/>
              <a:t>Масса </a:t>
            </a:r>
            <a:r>
              <a:rPr lang="ru-RU" b="1" dirty="0" smtClean="0"/>
              <a:t>аппарата </a:t>
            </a:r>
            <a:r>
              <a:rPr lang="ru-RU" dirty="0" smtClean="0"/>
              <a:t>– 4 725 кг.</a:t>
            </a:r>
          </a:p>
        </p:txBody>
      </p:sp>
      <p:pic>
        <p:nvPicPr>
          <p:cNvPr id="29698" name="Picture 2" descr="C:\Users\Таня\Desktop\МАРТ\06 День космонавтики\61251248b7104ae962301ffb74a6a2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88" y="1878370"/>
            <a:ext cx="5006862" cy="321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03:00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4099225"/>
            <a:ext cx="6061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 </a:t>
            </a:r>
            <a:r>
              <a:rPr lang="ru-RU" sz="2000" dirty="0"/>
              <a:t>стартовой площадке начались заключительные проверки космического </a:t>
            </a:r>
            <a:r>
              <a:rPr lang="ru-RU" sz="2000" dirty="0" smtClean="0"/>
              <a:t>корабля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рисутствовал </a:t>
            </a:r>
            <a:r>
              <a:rPr lang="ru-RU" sz="2000" dirty="0"/>
              <a:t>главный конструктор Сергей Павлович Королёв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1" name="AutoShape 241" descr="018_009"/>
          <p:cNvSpPr>
            <a:spLocks noChangeArrowheads="1"/>
          </p:cNvSpPr>
          <p:nvPr/>
        </p:nvSpPr>
        <p:spPr bwMode="auto">
          <a:xfrm>
            <a:off x="1340742" y="2258629"/>
            <a:ext cx="2617109" cy="3115953"/>
          </a:xfrm>
          <a:prstGeom prst="rect">
            <a:avLst/>
          </a:prstGeom>
          <a:blipFill dpi="0" rotWithShape="1">
            <a:blip r:embed="rId4"/>
            <a:srcRect/>
            <a:stretch>
              <a:fillRect r="-5790" b="-12380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7998" y="5684299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Ракета Р-7 на стартовой позиции</a:t>
            </a:r>
          </a:p>
        </p:txBody>
      </p:sp>
    </p:spTree>
    <p:extLst>
      <p:ext uri="{BB962C8B-B14F-4D97-AF65-F5344CB8AC3E}">
        <p14:creationId xmlns:p14="http://schemas.microsoft.com/office/powerpoint/2010/main" val="4467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05:30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78007"/>
            <a:ext cx="6061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Евгений Анатольевич Карпов вошёл в спальню и потряс Гагарина за плечо: «</a:t>
            </a:r>
            <a:r>
              <a:rPr lang="ru-RU" sz="2000" i="1" dirty="0"/>
              <a:t>Юра, пора вставать</a:t>
            </a:r>
            <a:r>
              <a:rPr lang="ru-RU" sz="2000" dirty="0"/>
              <a:t>…»;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поднялся и </a:t>
            </a:r>
            <a:r>
              <a:rPr lang="ru-RU" sz="2000" dirty="0" smtClean="0"/>
              <a:t>дублер Герман Титов;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осмотр доктора;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ф</a:t>
            </a:r>
            <a:r>
              <a:rPr lang="ru-RU" sz="2000" dirty="0" smtClean="0"/>
              <a:t>иззарядка</a:t>
            </a:r>
            <a:r>
              <a:rPr lang="ru-RU" sz="2000" dirty="0"/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завтрак. </a:t>
            </a:r>
          </a:p>
        </p:txBody>
      </p:sp>
      <p:sp>
        <p:nvSpPr>
          <p:cNvPr id="9" name="AutoShape 36" descr="ed2bec8ccd2d552965e57065da1_prev"/>
          <p:cNvSpPr>
            <a:spLocks noChangeArrowheads="1"/>
          </p:cNvSpPr>
          <p:nvPr/>
        </p:nvSpPr>
        <p:spPr bwMode="auto">
          <a:xfrm>
            <a:off x="1578068" y="2209948"/>
            <a:ext cx="2425786" cy="32082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77998" y="562970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Дом, </a:t>
            </a:r>
            <a:r>
              <a:rPr lang="ru-RU" b="1" dirty="0"/>
              <a:t>в котором космонавты находились до старта</a:t>
            </a:r>
          </a:p>
        </p:txBody>
      </p:sp>
    </p:spTree>
    <p:extLst>
      <p:ext uri="{BB962C8B-B14F-4D97-AF65-F5344CB8AC3E}">
        <p14:creationId xmlns:p14="http://schemas.microsoft.com/office/powerpoint/2010/main" val="6963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06:00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355660" y="3817100"/>
            <a:ext cx="6061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заседание </a:t>
            </a:r>
            <a:r>
              <a:rPr lang="ru-RU" sz="2000" dirty="0"/>
              <a:t>Государственной </a:t>
            </a:r>
            <a:r>
              <a:rPr lang="ru-RU" sz="2000" dirty="0" smtClean="0"/>
              <a:t>комиссии;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осле </a:t>
            </a:r>
            <a:r>
              <a:rPr lang="ru-RU" sz="2000" dirty="0"/>
              <a:t>заседания было окончательно подписано полётное задание Космонавту № </a:t>
            </a:r>
            <a:r>
              <a:rPr lang="ru-RU" sz="2000" dirty="0" smtClean="0"/>
              <a:t>1;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через </a:t>
            </a:r>
            <a:r>
              <a:rPr lang="ru-RU" sz="2000" dirty="0"/>
              <a:t>несколько минут специальный   автобус голубого цвета уже ехал к стартовой </a:t>
            </a:r>
            <a:r>
              <a:rPr lang="ru-RU" sz="2000" dirty="0" smtClean="0"/>
              <a:t>площадке.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26559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Предполетный медицинский осмотр</a:t>
            </a:r>
          </a:p>
        </p:txBody>
      </p:sp>
      <p:sp>
        <p:nvSpPr>
          <p:cNvPr id="11" name="AutoShape 32" descr="p25"/>
          <p:cNvSpPr>
            <a:spLocks noChangeArrowheads="1"/>
          </p:cNvSpPr>
          <p:nvPr/>
        </p:nvSpPr>
        <p:spPr bwMode="auto">
          <a:xfrm>
            <a:off x="1110741" y="2426177"/>
            <a:ext cx="3114780" cy="25125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06:50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82471"/>
            <a:ext cx="60617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доклад </a:t>
            </a:r>
            <a:r>
              <a:rPr lang="ru-RU" sz="2000" dirty="0"/>
              <a:t>о готовности председателю Государственной </a:t>
            </a:r>
            <a:r>
              <a:rPr lang="ru-RU" sz="2000" dirty="0" smtClean="0"/>
              <a:t>комиссии;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з</a:t>
            </a:r>
            <a:r>
              <a:rPr lang="ru-RU" sz="2000" dirty="0" smtClean="0"/>
              <a:t>аявление Юрия Гагарина </a:t>
            </a:r>
            <a:r>
              <a:rPr lang="ru-RU" sz="2000" dirty="0"/>
              <a:t>для печати и </a:t>
            </a:r>
            <a:r>
              <a:rPr lang="ru-RU" sz="2000" dirty="0" smtClean="0"/>
              <a:t>радио;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/>
              <a:t>прощание с теми, кто оставался на </a:t>
            </a:r>
            <a:r>
              <a:rPr lang="ru-RU" sz="2000" dirty="0" smtClean="0"/>
              <a:t>Земле;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 smtClean="0"/>
              <a:t>Гагарин </a:t>
            </a:r>
            <a:r>
              <a:rPr lang="ru-RU" sz="2000" dirty="0"/>
              <a:t>приветственно поднял обе </a:t>
            </a:r>
            <a:r>
              <a:rPr lang="ru-RU" sz="2000" dirty="0" smtClean="0"/>
              <a:t>руки, потом </a:t>
            </a:r>
            <a:r>
              <a:rPr lang="ru-RU" sz="2000" dirty="0"/>
              <a:t>скрылся в кабине.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415725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Перед подъемом в корабль</a:t>
            </a:r>
          </a:p>
        </p:txBody>
      </p:sp>
      <p:sp>
        <p:nvSpPr>
          <p:cNvPr id="9" name="AutoShape 37" descr="Рисунок5"/>
          <p:cNvSpPr>
            <a:spLocks noChangeArrowheads="1"/>
          </p:cNvSpPr>
          <p:nvPr/>
        </p:nvSpPr>
        <p:spPr bwMode="auto">
          <a:xfrm>
            <a:off x="396230" y="2286358"/>
            <a:ext cx="4184864" cy="2890897"/>
          </a:xfrm>
          <a:prstGeom prst="rect">
            <a:avLst/>
          </a:prstGeom>
          <a:blipFill dpi="0" rotWithShape="1">
            <a:blip r:embed="rId4"/>
            <a:srcRect/>
            <a:stretch>
              <a:fillRect l="-2832" b="-5859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07:10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914484"/>
            <a:ext cx="60617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/>
              <a:t>Голос Гагарина появился в </a:t>
            </a:r>
            <a:r>
              <a:rPr lang="ru-RU" sz="2000" b="1" dirty="0" smtClean="0"/>
              <a:t>эфире: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i="1" dirty="0" smtClean="0"/>
              <a:t>Позывной </a:t>
            </a:r>
            <a:r>
              <a:rPr lang="ru-RU" sz="2800" i="1" dirty="0"/>
              <a:t>Гагарина – «Кедр</a:t>
            </a:r>
            <a:r>
              <a:rPr lang="ru-RU" sz="2800" i="1" dirty="0" smtClean="0"/>
              <a:t>»;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i="1" dirty="0"/>
              <a:t>Позывной </a:t>
            </a:r>
            <a:r>
              <a:rPr lang="ru-RU" sz="2800" i="1" dirty="0" smtClean="0"/>
              <a:t>Королева </a:t>
            </a:r>
            <a:r>
              <a:rPr lang="ru-RU" sz="2800" i="1" dirty="0"/>
              <a:t>– «Заря-1</a:t>
            </a:r>
            <a:r>
              <a:rPr lang="ru-RU" sz="2800" i="1" dirty="0" smtClean="0"/>
              <a:t>».</a:t>
            </a:r>
            <a:endParaRPr lang="ru-RU" sz="28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8613" y="5290457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Кабина, в которой летел Юрий Гагарин</a:t>
            </a:r>
          </a:p>
        </p:txBody>
      </p:sp>
      <p:pic>
        <p:nvPicPr>
          <p:cNvPr id="327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6"/>
          <a:stretch/>
        </p:blipFill>
        <p:spPr bwMode="auto">
          <a:xfrm>
            <a:off x="191353" y="2387952"/>
            <a:ext cx="4725394" cy="27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ня\Desktop\МАРТ\06 День космонавтики\15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316464" y="1473665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	</a:t>
            </a:r>
            <a:r>
              <a:rPr lang="ru-RU" sz="3000" b="1" i="1" dirty="0">
                <a:solidFill>
                  <a:srgbClr val="002060"/>
                </a:solidFill>
              </a:rPr>
              <a:t>  В какой-то дымке матовой </a:t>
            </a:r>
            <a:r>
              <a:rPr lang="ru-RU" sz="3000" b="1" i="1" dirty="0" smtClean="0">
                <a:solidFill>
                  <a:srgbClr val="002060"/>
                </a:solidFill>
              </a:rPr>
              <a:t/>
            </a:r>
            <a:br>
              <a:rPr lang="ru-RU" sz="3000" b="1" i="1" dirty="0" smtClean="0">
                <a:solidFill>
                  <a:srgbClr val="002060"/>
                </a:solidFill>
              </a:rPr>
            </a:br>
            <a:r>
              <a:rPr lang="ru-RU" sz="3000" b="1" i="1" dirty="0" smtClean="0">
                <a:solidFill>
                  <a:srgbClr val="002060"/>
                </a:solidFill>
              </a:rPr>
              <a:t>			земля </a:t>
            </a:r>
            <a:r>
              <a:rPr lang="ru-RU" sz="3000" b="1" i="1" dirty="0">
                <a:solidFill>
                  <a:srgbClr val="002060"/>
                </a:solidFill>
              </a:rPr>
              <a:t>в </a:t>
            </a:r>
            <a:r>
              <a:rPr lang="ru-RU" sz="3000" b="1" i="1" dirty="0" smtClean="0">
                <a:solidFill>
                  <a:srgbClr val="002060"/>
                </a:solidFill>
              </a:rPr>
              <a:t>иллюминаторе,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       Вечерняя </a:t>
            </a:r>
            <a:r>
              <a:rPr lang="ru-RU" sz="3000" b="1" i="1" dirty="0">
                <a:solidFill>
                  <a:srgbClr val="002060"/>
                </a:solidFill>
              </a:rPr>
              <a:t>и ранняя </a:t>
            </a:r>
            <a:r>
              <a:rPr lang="ru-RU" sz="3000" b="1" i="1" dirty="0" smtClean="0">
                <a:solidFill>
                  <a:srgbClr val="002060"/>
                </a:solidFill>
              </a:rPr>
              <a:t>заря,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08:50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96119"/>
            <a:ext cx="60617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объявлена </a:t>
            </a:r>
            <a:r>
              <a:rPr lang="ru-RU" sz="2000" dirty="0" smtClean="0"/>
              <a:t>10-минутная </a:t>
            </a:r>
            <a:r>
              <a:rPr lang="ru-RU" sz="2000" dirty="0"/>
              <a:t>готовность</a:t>
            </a:r>
            <a:r>
              <a:rPr lang="ru-RU" sz="2000" dirty="0" smtClean="0"/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pPr algn="just"/>
            <a:r>
              <a:rPr lang="ru-RU" sz="2000" b="1" dirty="0" smtClean="0"/>
              <a:t>Гагарин: </a:t>
            </a:r>
            <a:r>
              <a:rPr lang="ru-RU" sz="2400" i="1" dirty="0" smtClean="0"/>
              <a:t>Вас понял</a:t>
            </a:r>
            <a:r>
              <a:rPr lang="ru-RU" sz="2400" i="1" dirty="0"/>
              <a:t> </a:t>
            </a:r>
            <a:r>
              <a:rPr lang="ru-RU" sz="2400" i="1" dirty="0" smtClean="0"/>
              <a:t>– </a:t>
            </a:r>
            <a:r>
              <a:rPr lang="ru-RU" sz="2400" i="1" dirty="0"/>
              <a:t>объявлена десятиминутная готовность. </a:t>
            </a:r>
            <a:endParaRPr lang="ru-RU" sz="2400" i="1" dirty="0" smtClean="0"/>
          </a:p>
          <a:p>
            <a:pPr algn="just"/>
            <a:r>
              <a:rPr lang="ru-RU" sz="2400" i="1" dirty="0" smtClean="0"/>
              <a:t>Гермошлем </a:t>
            </a:r>
            <a:r>
              <a:rPr lang="ru-RU" sz="2400" i="1" dirty="0"/>
              <a:t>закрыт. Все нормально, самочувствие хорошее, к старту готов.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675873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Пульт управления стартом</a:t>
            </a:r>
          </a:p>
        </p:txBody>
      </p:sp>
      <p:sp>
        <p:nvSpPr>
          <p:cNvPr id="11" name="AutoShape 33" descr="00zwbez3"/>
          <p:cNvSpPr>
            <a:spLocks noChangeArrowheads="1"/>
          </p:cNvSpPr>
          <p:nvPr/>
        </p:nvSpPr>
        <p:spPr bwMode="auto">
          <a:xfrm>
            <a:off x="1250299" y="2100928"/>
            <a:ext cx="2617299" cy="338145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8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09:00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696119"/>
            <a:ext cx="60617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/>
              <a:t>объявлена </a:t>
            </a:r>
            <a:r>
              <a:rPr lang="ru-RU" sz="2000" dirty="0" smtClean="0"/>
              <a:t>минутная </a:t>
            </a:r>
            <a:r>
              <a:rPr lang="ru-RU" sz="2000" dirty="0"/>
              <a:t>готовность</a:t>
            </a:r>
            <a:r>
              <a:rPr lang="ru-RU" sz="2000" dirty="0" smtClean="0"/>
              <a:t>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r>
              <a:rPr lang="ru-RU" sz="2000" b="1" dirty="0"/>
              <a:t>Королев:</a:t>
            </a:r>
            <a:r>
              <a:rPr lang="ru-RU" sz="2000" dirty="0"/>
              <a:t> </a:t>
            </a:r>
            <a:r>
              <a:rPr lang="ru-RU" sz="2400" i="1" dirty="0"/>
              <a:t>Минутная готовность, как вы слышите?</a:t>
            </a:r>
            <a:br>
              <a:rPr lang="ru-RU" sz="2400" i="1" dirty="0"/>
            </a:br>
            <a:r>
              <a:rPr lang="ru-RU" sz="2000" b="1" dirty="0"/>
              <a:t>Гагарин:</a:t>
            </a:r>
            <a:r>
              <a:rPr lang="ru-RU" sz="2000" dirty="0"/>
              <a:t> </a:t>
            </a:r>
            <a:r>
              <a:rPr lang="ru-RU" sz="2400" i="1" dirty="0"/>
              <a:t>Вас </a:t>
            </a:r>
            <a:r>
              <a:rPr lang="ru-RU" sz="2400" i="1" dirty="0" smtClean="0"/>
              <a:t>понял</a:t>
            </a:r>
            <a:r>
              <a:rPr lang="ru-RU" sz="2400" i="1" dirty="0"/>
              <a:t> </a:t>
            </a:r>
            <a:r>
              <a:rPr lang="ru-RU" sz="2400" i="1" dirty="0" smtClean="0"/>
              <a:t>– минутная </a:t>
            </a:r>
            <a:r>
              <a:rPr lang="ru-RU" sz="2400" i="1" dirty="0"/>
              <a:t>готовность.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Занял </a:t>
            </a:r>
            <a:r>
              <a:rPr lang="ru-RU" sz="2400" i="1" dirty="0"/>
              <a:t>исходное положение…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168" y="5364941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Сергей Королев </a:t>
            </a:r>
            <a:r>
              <a:rPr lang="ru-RU" b="1" dirty="0"/>
              <a:t>на связи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Юрием </a:t>
            </a:r>
            <a:r>
              <a:rPr lang="ru-RU" b="1" dirty="0"/>
              <a:t>Гагариным</a:t>
            </a:r>
          </a:p>
        </p:txBody>
      </p:sp>
      <p:pic>
        <p:nvPicPr>
          <p:cNvPr id="378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3" y="2300006"/>
            <a:ext cx="3743330" cy="27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09:07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23415"/>
            <a:ext cx="60617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/>
              <a:t>Зажигание включено.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/>
          </a:p>
          <a:p>
            <a:pPr algn="just"/>
            <a:r>
              <a:rPr lang="ru-RU" sz="2000" b="1" dirty="0" smtClean="0"/>
              <a:t>Переговоры:</a:t>
            </a:r>
          </a:p>
          <a:p>
            <a:r>
              <a:rPr lang="ru-RU" sz="2000" b="1" dirty="0"/>
              <a:t>Королёв:</a:t>
            </a:r>
            <a:r>
              <a:rPr lang="ru-RU" sz="2000" dirty="0"/>
              <a:t> </a:t>
            </a:r>
            <a:r>
              <a:rPr lang="ru-RU" sz="2400" i="1" dirty="0"/>
              <a:t>Даётся зажигание, «Кедр</a:t>
            </a:r>
            <a:r>
              <a:rPr lang="ru-RU" sz="2400" i="1" dirty="0" smtClean="0"/>
              <a:t>».</a:t>
            </a:r>
          </a:p>
          <a:p>
            <a:r>
              <a:rPr lang="ru-RU" sz="2000" b="1" dirty="0" smtClean="0"/>
              <a:t>Гагарин </a:t>
            </a:r>
            <a:r>
              <a:rPr lang="ru-RU" sz="2000" b="1" dirty="0"/>
              <a:t>(«Кедр»):</a:t>
            </a:r>
            <a:r>
              <a:rPr lang="ru-RU" sz="2000" dirty="0"/>
              <a:t> </a:t>
            </a:r>
            <a:r>
              <a:rPr lang="ru-RU" sz="2400" i="1" dirty="0"/>
              <a:t>Вас </a:t>
            </a:r>
            <a:r>
              <a:rPr lang="ru-RU" sz="2400" i="1" dirty="0" smtClean="0"/>
              <a:t>понял</a:t>
            </a:r>
            <a:r>
              <a:rPr lang="ru-RU" sz="2400" i="1" dirty="0"/>
              <a:t> </a:t>
            </a:r>
            <a:r>
              <a:rPr lang="ru-RU" sz="2400" i="1" dirty="0" smtClean="0"/>
              <a:t>– </a:t>
            </a:r>
            <a:r>
              <a:rPr lang="ru-RU" sz="2400" i="1" dirty="0"/>
              <a:t>даётся зажигание</a:t>
            </a:r>
            <a:r>
              <a:rPr lang="ru-RU" sz="2400" i="1" dirty="0" smtClean="0"/>
              <a:t>.</a:t>
            </a:r>
          </a:p>
          <a:p>
            <a:r>
              <a:rPr lang="ru-RU" sz="2000" b="1" dirty="0" smtClean="0"/>
              <a:t>Королёв</a:t>
            </a:r>
            <a:r>
              <a:rPr lang="ru-RU" sz="2000" b="1" dirty="0"/>
              <a:t>:</a:t>
            </a:r>
            <a:r>
              <a:rPr lang="ru-RU" sz="2000" dirty="0"/>
              <a:t> </a:t>
            </a:r>
            <a:r>
              <a:rPr lang="ru-RU" sz="2400" i="1" dirty="0"/>
              <a:t>Предварительная ступень… Промежуточная… Главная… Подъём!</a:t>
            </a:r>
            <a:r>
              <a:rPr lang="ru-RU" sz="2400" dirty="0"/>
              <a:t/>
            </a:r>
            <a:br>
              <a:rPr lang="ru-RU" sz="2400" dirty="0"/>
            </a:b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9195" y="5549607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Старт корабля Восток-1</a:t>
            </a:r>
          </a:p>
        </p:txBody>
      </p:sp>
      <p:pic>
        <p:nvPicPr>
          <p:cNvPr id="399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8" y="2391653"/>
            <a:ext cx="3673981" cy="27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Таня\Desktop\МАРТ\06 День космонавтики\9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Таня\Desktop\МАРТ\06 День космонавтики\2,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72914" y="4984488"/>
            <a:ext cx="2582837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В</a:t>
            </a:r>
            <a:r>
              <a:rPr lang="ru-RU" sz="2000" b="1" dirty="0"/>
              <a:t>. </a:t>
            </a:r>
            <a:r>
              <a:rPr lang="ru-RU" sz="2000" b="1" dirty="0" smtClean="0"/>
              <a:t>Шаталов</a:t>
            </a:r>
            <a:br>
              <a:rPr lang="ru-RU" sz="2000" b="1" dirty="0" smtClean="0"/>
            </a:br>
            <a:r>
              <a:rPr lang="ru-RU" sz="2000" b="1" dirty="0" smtClean="0"/>
              <a:t>летчик-космонавт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32198" y="1778948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i="1" dirty="0" smtClean="0">
                <a:solidFill>
                  <a:schemeClr val="bg1"/>
                </a:solidFill>
              </a:rPr>
              <a:t>Перед </a:t>
            </a:r>
            <a:r>
              <a:rPr lang="ru-RU" sz="2200" i="1" dirty="0">
                <a:solidFill>
                  <a:schemeClr val="bg1"/>
                </a:solidFill>
              </a:rPr>
              <a:t>полетом Гагарина было произведено пять пробных запусков. Они показали, что космос не прощает малейшей неточности: первый корабль, выполнив программу, </a:t>
            </a:r>
            <a:r>
              <a:rPr lang="ru-RU" sz="2200" i="1" dirty="0" smtClean="0">
                <a:solidFill>
                  <a:schemeClr val="bg1"/>
                </a:solidFill>
              </a:rPr>
              <a:t/>
            </a:r>
            <a:br>
              <a:rPr lang="ru-RU" sz="2200" i="1" dirty="0" smtClean="0">
                <a:solidFill>
                  <a:schemeClr val="bg1"/>
                </a:solidFill>
              </a:rPr>
            </a:br>
            <a:r>
              <a:rPr lang="ru-RU" sz="2200" i="1" dirty="0" smtClean="0">
                <a:solidFill>
                  <a:schemeClr val="bg1"/>
                </a:solidFill>
              </a:rPr>
              <a:t>не </a:t>
            </a:r>
            <a:r>
              <a:rPr lang="ru-RU" sz="2200" i="1" dirty="0">
                <a:solidFill>
                  <a:schemeClr val="bg1"/>
                </a:solidFill>
              </a:rPr>
              <a:t>послушался команды на спуск, перешел на новую орбиту и в дальнейшем прекратил существование. </a:t>
            </a:r>
            <a:r>
              <a:rPr lang="ru-RU" sz="2200" i="1" dirty="0" smtClean="0">
                <a:solidFill>
                  <a:schemeClr val="bg1"/>
                </a:solidFill>
              </a:rPr>
              <a:t/>
            </a:r>
            <a:br>
              <a:rPr lang="ru-RU" sz="2200" i="1" dirty="0" smtClean="0">
                <a:solidFill>
                  <a:schemeClr val="bg1"/>
                </a:solidFill>
              </a:rPr>
            </a:br>
            <a:r>
              <a:rPr lang="ru-RU" sz="2200" i="1" dirty="0" smtClean="0">
                <a:solidFill>
                  <a:schemeClr val="bg1"/>
                </a:solidFill>
              </a:rPr>
              <a:t>Второй </a:t>
            </a:r>
            <a:r>
              <a:rPr lang="ru-RU" sz="2200" i="1" dirty="0">
                <a:solidFill>
                  <a:schemeClr val="bg1"/>
                </a:solidFill>
              </a:rPr>
              <a:t>запуск был удачным. </a:t>
            </a:r>
            <a:r>
              <a:rPr lang="ru-RU" sz="2200" i="1" dirty="0" smtClean="0">
                <a:solidFill>
                  <a:schemeClr val="bg1"/>
                </a:solidFill>
              </a:rPr>
              <a:t/>
            </a:r>
            <a:br>
              <a:rPr lang="ru-RU" sz="2200" i="1" dirty="0" smtClean="0">
                <a:solidFill>
                  <a:schemeClr val="bg1"/>
                </a:solidFill>
              </a:rPr>
            </a:br>
            <a:r>
              <a:rPr lang="ru-RU" sz="2200" i="1" dirty="0" smtClean="0">
                <a:solidFill>
                  <a:schemeClr val="bg1"/>
                </a:solidFill>
              </a:rPr>
              <a:t>Но </a:t>
            </a:r>
            <a:r>
              <a:rPr lang="ru-RU" sz="2200" i="1" dirty="0">
                <a:solidFill>
                  <a:schemeClr val="bg1"/>
                </a:solidFill>
              </a:rPr>
              <a:t>в конце 1960 года на третьем запуске корабля типа «Восток» опять неудача: аппарат сгорел при возвращении… </a:t>
            </a:r>
            <a:r>
              <a:rPr lang="ru-RU" sz="2200" i="1" dirty="0" smtClean="0">
                <a:solidFill>
                  <a:schemeClr val="bg1"/>
                </a:solidFill>
              </a:rPr>
              <a:t/>
            </a:r>
            <a:br>
              <a:rPr lang="ru-RU" sz="2200" i="1" dirty="0" smtClean="0">
                <a:solidFill>
                  <a:schemeClr val="bg1"/>
                </a:solidFill>
              </a:rPr>
            </a:br>
            <a:r>
              <a:rPr lang="ru-RU" sz="2200" i="1" dirty="0" smtClean="0">
                <a:solidFill>
                  <a:schemeClr val="bg1"/>
                </a:solidFill>
              </a:rPr>
              <a:t>Юрий </a:t>
            </a:r>
            <a:r>
              <a:rPr lang="ru-RU" sz="2200" i="1" dirty="0">
                <a:solidFill>
                  <a:schemeClr val="bg1"/>
                </a:solidFill>
              </a:rPr>
              <a:t>шел на риск, ценою которого могла стать жизнь…</a:t>
            </a:r>
            <a:endParaRPr lang="ru-RU" sz="2200" i="1" dirty="0" smtClean="0">
              <a:solidFill>
                <a:schemeClr val="bg1"/>
              </a:solidFill>
            </a:endParaRPr>
          </a:p>
        </p:txBody>
      </p:sp>
      <p:pic>
        <p:nvPicPr>
          <p:cNvPr id="27650" name="Picture 2" descr="ÐÐ°ÑÑÐ¸Ð½ÐºÐ¸ Ð¿Ð¾ Ð·Ð°Ð¿ÑÐ¾ÑÑ Ð»ÐµÑÑÐ¸Ðº-ÐºÐ¾ÑÐ¼Ð¾Ð½Ð°Ð²Ñ Ð. Ð¨Ð°ÑÐ°Ð»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2914" y="1253823"/>
            <a:ext cx="2582837" cy="34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65606" y="2067993"/>
            <a:ext cx="5893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09:07-10:55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полет </a:t>
            </a:r>
            <a:r>
              <a:rPr lang="ru-RU" sz="3200" b="1" dirty="0">
                <a:solidFill>
                  <a:srgbClr val="002060"/>
                </a:solidFill>
              </a:rPr>
              <a:t>продолжался </a:t>
            </a:r>
            <a:r>
              <a:rPr lang="ru-RU" sz="3200" b="1" dirty="0" smtClean="0">
                <a:solidFill>
                  <a:srgbClr val="002060"/>
                </a:solidFill>
              </a:rPr>
              <a:t> 108 минут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5606" y="3999499"/>
            <a:ext cx="606177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b="1" dirty="0" smtClean="0"/>
              <a:t>Протяженность </a:t>
            </a:r>
            <a:r>
              <a:rPr lang="ru-RU" sz="2000" b="1" dirty="0"/>
              <a:t>маршрута </a:t>
            </a:r>
            <a:r>
              <a:rPr lang="ru-RU" sz="2000" b="1" dirty="0" smtClean="0"/>
              <a:t>– </a:t>
            </a:r>
            <a:r>
              <a:rPr lang="ru-RU" sz="2000" dirty="0" smtClean="0"/>
              <a:t>40 868,6 км. </a:t>
            </a:r>
            <a:endParaRPr lang="ru-RU" sz="2000" dirty="0"/>
          </a:p>
          <a:p>
            <a:pPr>
              <a:lnSpc>
                <a:spcPts val="2700"/>
              </a:lnSpc>
            </a:pPr>
            <a:r>
              <a:rPr lang="ru-RU" sz="2000" b="1" dirty="0"/>
              <a:t>Максимальная скорость полета –</a:t>
            </a:r>
            <a:r>
              <a:rPr lang="ru-RU" sz="2000" b="1" dirty="0" smtClean="0"/>
              <a:t> </a:t>
            </a:r>
            <a:r>
              <a:rPr lang="ru-RU" sz="2000" dirty="0" smtClean="0"/>
              <a:t>28 260 </a:t>
            </a:r>
            <a:r>
              <a:rPr lang="ru-RU" sz="2000" dirty="0"/>
              <a:t>км/час. </a:t>
            </a:r>
          </a:p>
          <a:p>
            <a:pPr>
              <a:lnSpc>
                <a:spcPts val="2700"/>
              </a:lnSpc>
            </a:pPr>
            <a:r>
              <a:rPr lang="ru-RU" sz="2000" b="1" dirty="0"/>
              <a:t>Максимальная высота полета – </a:t>
            </a:r>
            <a:r>
              <a:rPr lang="ru-RU" sz="2000" dirty="0" smtClean="0"/>
              <a:t>327 </a:t>
            </a:r>
            <a:r>
              <a:rPr lang="ru-RU" sz="2000" dirty="0"/>
              <a:t>км.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19181" y="2123064"/>
            <a:ext cx="4279668" cy="3954284"/>
            <a:chOff x="251389" y="1885490"/>
            <a:chExt cx="4624367" cy="4272775"/>
          </a:xfrm>
        </p:grpSpPr>
        <p:sp>
          <p:nvSpPr>
            <p:cNvPr id="11" name="AutoShape 33" descr="119317006561"/>
            <p:cNvSpPr>
              <a:spLocks noChangeArrowheads="1"/>
            </p:cNvSpPr>
            <p:nvPr/>
          </p:nvSpPr>
          <p:spPr bwMode="auto">
            <a:xfrm>
              <a:off x="2907098" y="1885490"/>
              <a:ext cx="1968658" cy="202756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4988"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12" name="AutoShape 33" descr="Рисунок3"/>
            <p:cNvSpPr>
              <a:spLocks noChangeArrowheads="1"/>
            </p:cNvSpPr>
            <p:nvPr/>
          </p:nvSpPr>
          <p:spPr bwMode="auto">
            <a:xfrm>
              <a:off x="1064383" y="3760903"/>
              <a:ext cx="3056776" cy="2397362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9" name="AutoShape 34" descr="00zwahd5"/>
            <p:cNvSpPr>
              <a:spLocks noChangeArrowheads="1"/>
            </p:cNvSpPr>
            <p:nvPr/>
          </p:nvSpPr>
          <p:spPr bwMode="auto">
            <a:xfrm>
              <a:off x="251389" y="1885490"/>
              <a:ext cx="2068640" cy="2027569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8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Таня\Desktop\МАРТ\06 День космонавтики\8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1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613" y="373395"/>
            <a:ext cx="1155467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r>
              <a:rPr lang="be-BY" sz="3400" b="1" dirty="0" smtClean="0">
                <a:solidFill>
                  <a:srgbClr val="002060"/>
                </a:solidFill>
              </a:rPr>
              <a:t>Первый полет в космос: ход миссии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8431" y="2286358"/>
            <a:ext cx="1187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10:55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16852" y="3723415"/>
            <a:ext cx="60617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О</a:t>
            </a:r>
            <a:r>
              <a:rPr lang="ru-RU" sz="2000" dirty="0" smtClean="0"/>
              <a:t>бгоревший </a:t>
            </a:r>
            <a:r>
              <a:rPr lang="ru-RU" sz="2000" dirty="0"/>
              <a:t>железный шар опустился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 </a:t>
            </a:r>
            <a:r>
              <a:rPr lang="ru-RU" sz="2000" dirty="0"/>
              <a:t>вспаханную почву </a:t>
            </a:r>
            <a:r>
              <a:rPr lang="ru-RU" sz="2000" dirty="0" smtClean="0"/>
              <a:t>– </a:t>
            </a:r>
            <a:r>
              <a:rPr lang="ru-RU" sz="2000" dirty="0"/>
              <a:t>поле колхоза </a:t>
            </a:r>
            <a:r>
              <a:rPr lang="ru-RU" sz="2000" dirty="0" smtClean="0"/>
              <a:t>«Ленинский путь», </a:t>
            </a:r>
            <a:r>
              <a:rPr lang="ru-RU" sz="2000" dirty="0"/>
              <a:t>юго-западнее города Энгельса, неподалеку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 </a:t>
            </a:r>
            <a:r>
              <a:rPr lang="ru-RU" sz="2000" dirty="0"/>
              <a:t>деревни </a:t>
            </a:r>
            <a:r>
              <a:rPr lang="ru-RU" sz="2000" dirty="0" err="1"/>
              <a:t>Смеловка</a:t>
            </a:r>
            <a:r>
              <a:rPr lang="ru-RU" sz="2000" dirty="0"/>
              <a:t> Терновского района Саратовской </a:t>
            </a:r>
            <a:r>
              <a:rPr lang="ru-RU" sz="2000" dirty="0" smtClean="0"/>
              <a:t>области.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7049" y="5339558"/>
            <a:ext cx="3825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Спускаемый аппарат после приземления</a:t>
            </a:r>
          </a:p>
        </p:txBody>
      </p:sp>
      <p:sp>
        <p:nvSpPr>
          <p:cNvPr id="9" name="AutoShape 34" descr="Рисунок18"/>
          <p:cNvSpPr>
            <a:spLocks noChangeArrowheads="1"/>
          </p:cNvSpPr>
          <p:nvPr/>
        </p:nvSpPr>
        <p:spPr bwMode="auto">
          <a:xfrm>
            <a:off x="518613" y="2369483"/>
            <a:ext cx="4074362" cy="2593302"/>
          </a:xfrm>
          <a:prstGeom prst="rect">
            <a:avLst/>
          </a:prstGeom>
          <a:blipFill dpi="0" rotWithShape="1">
            <a:blip r:embed="rId4"/>
            <a:srcRect/>
            <a:stretch>
              <a:fillRect t="-8253" b="2"/>
            </a:stretch>
          </a:blip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4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Таня\Desktop\МАРТ\06 День космонавтики\2,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72914" y="4653402"/>
            <a:ext cx="2582837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err="1"/>
              <a:t>Румия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Нурсканова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674923" y="192454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</a:rPr>
              <a:t>Сначала я увидела два ярких пятна на небе, </a:t>
            </a:r>
            <a:r>
              <a:rPr lang="ru-RU" sz="2400" i="1" dirty="0" smtClean="0">
                <a:solidFill>
                  <a:schemeClr val="bg1"/>
                </a:solidFill>
              </a:rPr>
              <a:t/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потом </a:t>
            </a:r>
            <a:r>
              <a:rPr lang="ru-RU" sz="2400" i="1" dirty="0">
                <a:solidFill>
                  <a:schemeClr val="bg1"/>
                </a:solidFill>
              </a:rPr>
              <a:t>было приземление - большой парашют, </a:t>
            </a:r>
            <a:r>
              <a:rPr lang="ru-RU" sz="2400" i="1" dirty="0" smtClean="0">
                <a:solidFill>
                  <a:schemeClr val="bg1"/>
                </a:solidFill>
              </a:rPr>
              <a:t/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много </a:t>
            </a:r>
            <a:r>
              <a:rPr lang="ru-RU" sz="2400" i="1" dirty="0">
                <a:solidFill>
                  <a:schemeClr val="bg1"/>
                </a:solidFill>
              </a:rPr>
              <a:t>веревок и что-то большое и оранжевое. </a:t>
            </a:r>
            <a:endParaRPr lang="ru-RU" sz="24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Космонавт </a:t>
            </a:r>
            <a:r>
              <a:rPr lang="ru-RU" sz="2400" i="1" dirty="0">
                <a:solidFill>
                  <a:schemeClr val="bg1"/>
                </a:solidFill>
              </a:rPr>
              <a:t>стал двигаться в нашу </a:t>
            </a:r>
            <a:r>
              <a:rPr lang="ru-RU" sz="2400" i="1" dirty="0" smtClean="0">
                <a:solidFill>
                  <a:schemeClr val="bg1"/>
                </a:solidFill>
              </a:rPr>
              <a:t>сторону,</a:t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бабушка </a:t>
            </a:r>
            <a:r>
              <a:rPr lang="ru-RU" sz="2400" i="1" dirty="0">
                <a:solidFill>
                  <a:schemeClr val="bg1"/>
                </a:solidFill>
              </a:rPr>
              <a:t>начала молиться, </a:t>
            </a:r>
            <a:r>
              <a:rPr lang="ru-RU" sz="2400" i="1" dirty="0" smtClean="0">
                <a:solidFill>
                  <a:schemeClr val="bg1"/>
                </a:solidFill>
              </a:rPr>
              <a:t/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и </a:t>
            </a:r>
            <a:r>
              <a:rPr lang="ru-RU" sz="2400" i="1" dirty="0">
                <a:solidFill>
                  <a:schemeClr val="bg1"/>
                </a:solidFill>
              </a:rPr>
              <a:t>мы начали убегать - боялись. </a:t>
            </a:r>
            <a:r>
              <a:rPr lang="ru-RU" sz="2400" i="1" dirty="0" smtClean="0">
                <a:solidFill>
                  <a:schemeClr val="bg1"/>
                </a:solidFill>
              </a:rPr>
              <a:t/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Остановились </a:t>
            </a:r>
            <a:r>
              <a:rPr lang="ru-RU" sz="2400" i="1" dirty="0">
                <a:solidFill>
                  <a:schemeClr val="bg1"/>
                </a:solidFill>
              </a:rPr>
              <a:t>только тогда, когда услышали </a:t>
            </a:r>
            <a:r>
              <a:rPr lang="ru-RU" sz="2400" i="1" dirty="0" smtClean="0">
                <a:solidFill>
                  <a:schemeClr val="bg1"/>
                </a:solidFill>
              </a:rPr>
              <a:t/>
            </a:r>
            <a:br>
              <a:rPr lang="ru-RU" sz="2400" i="1" dirty="0" smtClean="0">
                <a:solidFill>
                  <a:schemeClr val="bg1"/>
                </a:solidFill>
              </a:rPr>
            </a:br>
            <a:r>
              <a:rPr lang="ru-RU" sz="2400" i="1" dirty="0" smtClean="0">
                <a:solidFill>
                  <a:schemeClr val="bg1"/>
                </a:solidFill>
              </a:rPr>
              <a:t>русскую речь.</a:t>
            </a:r>
          </a:p>
        </p:txBody>
      </p:sp>
      <p:pic>
        <p:nvPicPr>
          <p:cNvPr id="40962" name="Picture 2" descr="ÐÐ°ÑÑÐ¸Ð½ÐºÐ¸ Ð¿Ð¾ Ð·Ð°Ð¿ÑÐ¾ÑÑ Ð ÑÐ¼Ð¸Ñ  ÐÑÑÑÐºÐ°Ð½Ð¾Ð²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76" y="1736222"/>
            <a:ext cx="3209511" cy="240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Таня\Desktop\МАРТ\06 День космонавтики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939" y="4248845"/>
            <a:ext cx="661630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/>
              <a:t>По современным оценкам успешный исход полета составлял не более 46 </a:t>
            </a:r>
            <a:r>
              <a:rPr lang="ru-RU" sz="2000" dirty="0" smtClean="0"/>
              <a:t>процентов: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спешка</a:t>
            </a:r>
            <a:r>
              <a:rPr lang="ru-RU" sz="2000" dirty="0"/>
              <a:t>, с которой готовили первый полет человека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космос;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 smtClean="0"/>
              <a:t>не </a:t>
            </a:r>
            <a:r>
              <a:rPr lang="ru-RU" sz="2000" dirty="0"/>
              <a:t>было </a:t>
            </a:r>
            <a:r>
              <a:rPr lang="ru-RU" sz="2000" dirty="0" smtClean="0"/>
              <a:t>известно</a:t>
            </a:r>
            <a:r>
              <a:rPr lang="ru-RU" sz="2000" dirty="0"/>
              <a:t>, как может отразиться пребывание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космосе на психике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23254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:\Users\Таня\Desktop\МАРТ\06 День космонавтики\9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2708" y="2499696"/>
            <a:ext cx="6211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награжден Звездой Героя </a:t>
            </a:r>
            <a:r>
              <a:rPr lang="ru-RU" sz="2000" dirty="0" smtClean="0"/>
              <a:t>Советского Союза;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69060" y="341220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принимал непосредственное участие в обучении и тренировке экипажей космонавтов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принимал участие в руководстве полётами </a:t>
            </a:r>
            <a:r>
              <a:rPr lang="ru-RU" sz="2000" dirty="0" smtClean="0"/>
              <a:t>космических кораблей </a:t>
            </a:r>
            <a:r>
              <a:rPr lang="ru-RU" sz="2000" dirty="0"/>
              <a:t>«Восток», «Восход», «Союз».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320903" y="1896438"/>
            <a:ext cx="3768265" cy="4295667"/>
            <a:chOff x="8320903" y="1896438"/>
            <a:chExt cx="3768265" cy="4295667"/>
          </a:xfrm>
        </p:grpSpPr>
        <p:sp>
          <p:nvSpPr>
            <p:cNvPr id="9" name="AutoShape 23" descr="Рисунок8"/>
            <p:cNvSpPr>
              <a:spLocks noChangeArrowheads="1"/>
            </p:cNvSpPr>
            <p:nvPr/>
          </p:nvSpPr>
          <p:spPr bwMode="auto">
            <a:xfrm>
              <a:off x="8320903" y="1896438"/>
              <a:ext cx="2429715" cy="160662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11" name="AutoShape 26" descr="gagarin07"/>
            <p:cNvSpPr>
              <a:spLocks noChangeArrowheads="1"/>
            </p:cNvSpPr>
            <p:nvPr/>
          </p:nvSpPr>
          <p:spPr bwMode="auto">
            <a:xfrm>
              <a:off x="9412067" y="3125792"/>
              <a:ext cx="2677101" cy="1770209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  <p:sp>
          <p:nvSpPr>
            <p:cNvPr id="12" name="AutoShape 5" descr="da420ee9f3acb4a6720b1ae9fa302784"/>
            <p:cNvSpPr>
              <a:spLocks noChangeArrowheads="1"/>
            </p:cNvSpPr>
            <p:nvPr/>
          </p:nvSpPr>
          <p:spPr bwMode="auto">
            <a:xfrm>
              <a:off x="8385636" y="4671087"/>
              <a:ext cx="2300247" cy="152101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ru-RU"/>
            </a:p>
          </p:txBody>
        </p:sp>
      </p:grpSp>
      <p:pic>
        <p:nvPicPr>
          <p:cNvPr id="47106" name="Picture 2" descr="ÐÐ°ÑÑÐ¸Ð½ÐºÐ¸ Ð¿Ð¾ Ð·Ð°Ð¿ÑÐ¾ÑÑ ÐÐ²ÐµÐ·Ð´Ð¾Ð¹ ÐÐµÑÐ¾Ñ Ð¡Ð¾Ð²ÐµÑÑÐºÐ¾Ð³Ð¾ Ð¡Ð¾ÑÐ·Ð°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279" y="2006167"/>
            <a:ext cx="1001431" cy="14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ня\Desktop\МАРТ\06 День космонавтики\15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6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515200" y="1596788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700" b="1" i="1" dirty="0">
                <a:solidFill>
                  <a:srgbClr val="002060"/>
                </a:solidFill>
              </a:rPr>
              <a:t> </a:t>
            </a:r>
            <a:r>
              <a:rPr lang="ru-RU" sz="2700" b="1" i="1" dirty="0" smtClean="0">
                <a:solidFill>
                  <a:srgbClr val="002060"/>
                </a:solidFill>
              </a:rPr>
              <a:t> Как</a:t>
            </a:r>
            <a:r>
              <a:rPr lang="ru-RU" sz="3000" b="1" i="1" dirty="0" smtClean="0">
                <a:solidFill>
                  <a:srgbClr val="002060"/>
                </a:solidFill>
              </a:rPr>
              <a:t> </a:t>
            </a:r>
            <a:r>
              <a:rPr lang="ru-RU" sz="3000" b="1" i="1" dirty="0">
                <a:solidFill>
                  <a:srgbClr val="002060"/>
                </a:solidFill>
              </a:rPr>
              <a:t>сын грустит о матери, </a:t>
            </a:r>
            <a:r>
              <a:rPr lang="ru-RU" sz="3000" b="1" i="1" dirty="0" smtClean="0">
                <a:solidFill>
                  <a:srgbClr val="002060"/>
                </a:solidFill>
              </a:rPr>
              <a:t/>
            </a:r>
            <a:br>
              <a:rPr lang="ru-RU" sz="3000" b="1" i="1" dirty="0" smtClean="0">
                <a:solidFill>
                  <a:srgbClr val="002060"/>
                </a:solidFill>
              </a:rPr>
            </a:br>
            <a:r>
              <a:rPr lang="ru-RU" sz="3000" b="1" i="1" dirty="0" smtClean="0">
                <a:solidFill>
                  <a:srgbClr val="002060"/>
                </a:solidFill>
              </a:rPr>
              <a:t>		как </a:t>
            </a:r>
            <a:r>
              <a:rPr lang="ru-RU" sz="3000" b="1" i="1" dirty="0">
                <a:solidFill>
                  <a:srgbClr val="002060"/>
                </a:solidFill>
              </a:rPr>
              <a:t>сын грустит о </a:t>
            </a:r>
            <a:r>
              <a:rPr lang="ru-RU" sz="3000" b="1" i="1" dirty="0" smtClean="0">
                <a:solidFill>
                  <a:srgbClr val="002060"/>
                </a:solidFill>
              </a:rPr>
              <a:t>матери,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   Ждет </a:t>
            </a:r>
            <a:r>
              <a:rPr lang="ru-RU" sz="3000" b="1" i="1" dirty="0">
                <a:solidFill>
                  <a:srgbClr val="002060"/>
                </a:solidFill>
              </a:rPr>
              <a:t>сына мать, </a:t>
            </a:r>
            <a:r>
              <a:rPr lang="ru-RU" sz="3000" b="1" i="1" dirty="0" smtClean="0">
                <a:solidFill>
                  <a:srgbClr val="002060"/>
                </a:solidFill>
              </a:rPr>
              <a:t/>
            </a:r>
            <a:br>
              <a:rPr lang="ru-RU" sz="3000" b="1" i="1" dirty="0" smtClean="0">
                <a:solidFill>
                  <a:srgbClr val="002060"/>
                </a:solidFill>
              </a:rPr>
            </a:br>
            <a:r>
              <a:rPr lang="ru-RU" sz="3000" b="1" i="1" dirty="0" smtClean="0">
                <a:solidFill>
                  <a:srgbClr val="002060"/>
                </a:solidFill>
              </a:rPr>
              <a:t>				а </a:t>
            </a:r>
            <a:r>
              <a:rPr lang="ru-RU" sz="3000" b="1" i="1" dirty="0">
                <a:solidFill>
                  <a:srgbClr val="002060"/>
                </a:solidFill>
              </a:rPr>
              <a:t>сыновей </a:t>
            </a:r>
            <a:r>
              <a:rPr lang="ru-RU" sz="3000" b="1" i="1" dirty="0" smtClean="0">
                <a:solidFill>
                  <a:srgbClr val="002060"/>
                </a:solidFill>
              </a:rPr>
              <a:t>– Земля.</a:t>
            </a:r>
            <a:endParaRPr lang="ru-RU" sz="3000" b="1" i="1" dirty="0">
              <a:solidFill>
                <a:srgbClr val="002060"/>
              </a:solidFill>
            </a:endParaRPr>
          </a:p>
        </p:txBody>
      </p:sp>
      <p:pic>
        <p:nvPicPr>
          <p:cNvPr id="12" name="Picture 2" descr="ÐÐ°ÑÑÐ¸Ð½ÐºÐ¸ Ð¿Ð¾ Ð·Ð°Ð¿ÑÐ¾ÑÑ ÑÑÐ½ Ð¸ Ð¼Ð°ÑÑ Ð¿ÑÐ¾Ð·ÑÐ°ÑÐ½ÑÐ¹ ÑÐ¾Ð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7040" y="1596788"/>
            <a:ext cx="3345585" cy="4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Таня\Desktop\МАРТ\06 День космонавтики\9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25461" y="2126692"/>
            <a:ext cx="67474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1961-1968 гг. </a:t>
            </a:r>
            <a:r>
              <a:rPr lang="ru-RU" sz="2000" dirty="0" smtClean="0"/>
              <a:t>окончил </a:t>
            </a:r>
            <a:r>
              <a:rPr lang="ru-RU" sz="2000" dirty="0"/>
              <a:t>Военно-воздушную инженерную академию имени Н. Е. </a:t>
            </a:r>
            <a:r>
              <a:rPr lang="ru-RU" sz="2000" dirty="0" smtClean="0"/>
              <a:t>Жуковского; 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1964-1968  гг. </a:t>
            </a:r>
            <a:r>
              <a:rPr lang="ru-RU" sz="2000" dirty="0" smtClean="0"/>
              <a:t>заместитель </a:t>
            </a:r>
            <a:r>
              <a:rPr lang="ru-RU" sz="2000" dirty="0"/>
              <a:t>начальника Центра подготовки </a:t>
            </a:r>
            <a:r>
              <a:rPr lang="ru-RU" sz="2000" dirty="0" smtClean="0"/>
              <a:t>космонавтов.</a:t>
            </a:r>
          </a:p>
        </p:txBody>
      </p:sp>
      <p:pic>
        <p:nvPicPr>
          <p:cNvPr id="45058" name="Picture 2" descr="ÐÐ°ÑÑÐ¸Ð½ÐºÐ¸ Ð¿Ð¾ Ð·Ð°Ð¿ÑÐ¾ÑÑ ÐÐ¾ÐµÐ½Ð½Ð¾-Ð²Ð¾Ð·Ð´ÑÑÐ½ÑÑ Ð¸Ð½Ð¶ÐµÐ½ÐµÑÐ½ÑÑ Ð°ÐºÐ°Ð´ÐµÐ¼Ð¸Ñ Ð¸Ð¼ÐµÐ½Ð¸ Ð. Ð. ÐÑÐºÐ¾Ð²ÑÐºÐ¾Ð³Ð¾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"/>
          <a:stretch/>
        </p:blipFill>
        <p:spPr bwMode="auto">
          <a:xfrm>
            <a:off x="8213832" y="2052054"/>
            <a:ext cx="3247140" cy="203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Таня\Desktop\МАРТ\06 День космонавтики\39678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58" y="3853404"/>
            <a:ext cx="3774911" cy="21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10850" y="2856597"/>
            <a:ext cx="70783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депутат </a:t>
            </a:r>
            <a:r>
              <a:rPr lang="ru-RU" sz="2000" dirty="0"/>
              <a:t>Верховного Совета СССР 6-го и 7-го </a:t>
            </a:r>
            <a:r>
              <a:rPr lang="ru-RU" sz="2000" dirty="0" smtClean="0"/>
              <a:t>созывов;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член </a:t>
            </a:r>
            <a:r>
              <a:rPr lang="ru-RU" sz="2000" dirty="0"/>
              <a:t>ЦК ВЛКСМ (избран на 14-м и 15-м съездах </a:t>
            </a:r>
            <a:r>
              <a:rPr lang="ru-RU" sz="2000" dirty="0" smtClean="0"/>
              <a:t>ВЛКСМ);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президент </a:t>
            </a:r>
            <a:r>
              <a:rPr lang="ru-RU" sz="2000" dirty="0"/>
              <a:t>Общества советско-кубинской дружбы. </a:t>
            </a:r>
            <a:endParaRPr lang="ru-RU" sz="2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714672" y="2018188"/>
            <a:ext cx="4743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ОБЩЕСТВЕННО-ПОЛИТИЧЕСКАЯ РАБОТА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018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31" y="2187465"/>
            <a:ext cx="2307123" cy="22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6" name="Picture 10" descr="ÐÐ°ÑÑÐ¸Ð½ÐºÐ¸ Ð¿Ð¾ Ð·Ð°Ð¿ÑÐ¾ÑÑ Ð¡ Ð¼Ð¸ÑÑÐ¸ÐµÐ¹ Ð¼Ð¸ÑÐ° Ð¸ Ð´ÑÑÐ¶Ð±Ñ Ð®ÑÐ¸Ð¹ ÐÐ°Ð³Ð°ÑÐ¸Ð½ Ð¿Ð¾ÑÐµÑÐ¸Ð» Ð¼Ð½Ð¾Ð³Ð¸Ðµ ÑÑÑÐ°Ð½Ñ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62" y="4212160"/>
            <a:ext cx="2463967" cy="17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Таня\Desktop\МАРТ\06 День космонавтики\9,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4982" y="5705532"/>
            <a:ext cx="50029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dirty="0"/>
              <a:t>С миссией мира и дружбы Юрий Гагарин посетил многие страны. </a:t>
            </a:r>
          </a:p>
        </p:txBody>
      </p:sp>
    </p:spTree>
    <p:extLst>
      <p:ext uri="{BB962C8B-B14F-4D97-AF65-F5344CB8AC3E}">
        <p14:creationId xmlns:p14="http://schemas.microsoft.com/office/powerpoint/2010/main" val="39682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49621" y="2979087"/>
            <a:ext cx="65896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золотая медаль им. К. Э. Циолковского АН </a:t>
            </a:r>
            <a:r>
              <a:rPr lang="ru-RU" dirty="0" smtClean="0"/>
              <a:t>СССР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медаль </a:t>
            </a:r>
            <a:r>
              <a:rPr lang="ru-RU" dirty="0"/>
              <a:t>де </a:t>
            </a:r>
            <a:r>
              <a:rPr lang="ru-RU" dirty="0" err="1"/>
              <a:t>Лаво</a:t>
            </a:r>
            <a:r>
              <a:rPr lang="ru-RU" dirty="0"/>
              <a:t> (ФАИ</a:t>
            </a:r>
            <a:r>
              <a:rPr lang="ru-RU" dirty="0" smtClean="0"/>
              <a:t>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золотые </a:t>
            </a:r>
            <a:r>
              <a:rPr lang="ru-RU" dirty="0"/>
              <a:t>медали и почётные дипломы международной ассоциации (ЛИУС) «Человек в космосе» и Итальянской ассоциации </a:t>
            </a:r>
            <a:r>
              <a:rPr lang="ru-RU" dirty="0" smtClean="0"/>
              <a:t>космонавтики;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золотая </a:t>
            </a:r>
            <a:r>
              <a:rPr lang="ru-RU" dirty="0"/>
              <a:t>медаль «За выдающееся отличие» и почётный диплом Королевского аэроклуба </a:t>
            </a:r>
            <a:r>
              <a:rPr lang="ru-RU" dirty="0" smtClean="0"/>
              <a:t>Швеции;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Большая </a:t>
            </a:r>
            <a:r>
              <a:rPr lang="ru-RU" dirty="0"/>
              <a:t>золотая медаль и диплом </a:t>
            </a:r>
            <a:r>
              <a:rPr lang="ru-RU" dirty="0" smtClean="0"/>
              <a:t>ФАИ;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золотая </a:t>
            </a:r>
            <a:r>
              <a:rPr lang="ru-RU" dirty="0"/>
              <a:t>медаль Британского общества межпланетных сообщений, премия </a:t>
            </a:r>
            <a:r>
              <a:rPr lang="ru-RU" dirty="0" err="1"/>
              <a:t>Галабера</a:t>
            </a:r>
            <a:r>
              <a:rPr lang="ru-RU" dirty="0"/>
              <a:t> по астронавтике. 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869268" y="203183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ПРИСУЖДЕННЫЕ НАГРАДЫ И ЗВАНИЯ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22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24" y="2844766"/>
            <a:ext cx="2348270" cy="321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69268" y="203183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ПРИСУЖДЕННЫЕ НАГРАДЫ И ЗВАНИЯ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15139" y="2935996"/>
            <a:ext cx="71059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 1966 г. Юрий Гагарин являлся почётным членом Международной академии астронавтики: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международная </a:t>
            </a:r>
            <a:r>
              <a:rPr lang="ru-RU" dirty="0"/>
              <a:t>общественная организация, объединяющая ведущих учёных и инженеров, работающих в области космических </a:t>
            </a:r>
            <a:r>
              <a:rPr lang="ru-RU" dirty="0" smtClean="0"/>
              <a:t>исследований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о</a:t>
            </a:r>
            <a:r>
              <a:rPr lang="ru-RU" dirty="0" smtClean="0"/>
              <a:t>снована </a:t>
            </a:r>
            <a:r>
              <a:rPr lang="ru-RU" dirty="0"/>
              <a:t>в 1960 </a:t>
            </a:r>
            <a:r>
              <a:rPr lang="ru-RU" dirty="0" smtClean="0"/>
              <a:t>г.;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</a:t>
            </a:r>
            <a:r>
              <a:rPr lang="ru-RU" dirty="0" smtClean="0"/>
              <a:t>ризнана</a:t>
            </a:r>
            <a:r>
              <a:rPr lang="ru-RU" dirty="0"/>
              <a:t> ООН в 1996 </a:t>
            </a:r>
            <a:r>
              <a:rPr lang="ru-RU" dirty="0" smtClean="0"/>
              <a:t>г.;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ц</a:t>
            </a:r>
            <a:r>
              <a:rPr lang="ru-RU" dirty="0" smtClean="0"/>
              <a:t>ель академии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/>
              <a:t>способствовать исследованиям космического пространства и его использованию в мирных целях. </a:t>
            </a:r>
          </a:p>
        </p:txBody>
      </p:sp>
      <p:pic>
        <p:nvPicPr>
          <p:cNvPr id="53250" name="Picture 2" descr="ÐÐ°ÑÑÐ¸Ð½ÐºÐ¸ Ð¿Ð¾ Ð·Ð°Ð¿ÑÐ¾ÑÑ ÐÐµÐ¶Ð´ÑÐ½Ð°ÑÐ¾Ð´Ð½Ð¾Ð¹ Ð°ÐºÐ°Ð´ÐµÐ¼Ð¸Ð¸ Ð°ÑÑÑÐ¾Ð½Ð°Ð²ÑÐ¸ÐºÐ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592" y="3598689"/>
            <a:ext cx="2601273" cy="25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6391" y="2837813"/>
            <a:ext cx="6589663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b="1" dirty="0" smtClean="0"/>
              <a:t>Звания: </a:t>
            </a:r>
            <a:endParaRPr lang="ru-RU" b="1" dirty="0"/>
          </a:p>
          <a:p>
            <a:pPr>
              <a:lnSpc>
                <a:spcPts val="2500"/>
              </a:lnSpc>
            </a:pPr>
            <a:r>
              <a:rPr lang="ru-RU" dirty="0" smtClean="0"/>
              <a:t>Герой </a:t>
            </a:r>
            <a:r>
              <a:rPr lang="ru-RU" dirty="0"/>
              <a:t>Советского Союза (14 апреля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Лётчик-космонавт СССР (27 июня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Герой Социалистического Труда ЧССР (29 апреля 1961)</a:t>
            </a:r>
          </a:p>
          <a:p>
            <a:pPr>
              <a:lnSpc>
                <a:spcPts val="2500"/>
              </a:lnSpc>
            </a:pPr>
            <a:r>
              <a:rPr lang="ru-RU" dirty="0"/>
              <a:t>Герой Социалистического Труда (НРБ) (24 мая 1961</a:t>
            </a:r>
            <a:r>
              <a:rPr lang="ru-RU" dirty="0" smtClean="0"/>
              <a:t>)</a:t>
            </a:r>
          </a:p>
          <a:p>
            <a:pPr>
              <a:lnSpc>
                <a:spcPts val="2500"/>
              </a:lnSpc>
            </a:pPr>
            <a:r>
              <a:rPr lang="ru-RU" dirty="0"/>
              <a:t>Заслуженный мастер спорта СССР (</a:t>
            </a:r>
            <a:r>
              <a:rPr lang="ru-RU" dirty="0" smtClean="0"/>
              <a:t>1961)</a:t>
            </a:r>
            <a:endParaRPr lang="ru-RU" dirty="0"/>
          </a:p>
          <a:p>
            <a:pPr>
              <a:lnSpc>
                <a:spcPts val="2500"/>
              </a:lnSpc>
            </a:pPr>
            <a:r>
              <a:rPr lang="ru-RU" dirty="0"/>
              <a:t>Военный лётчик 1-го класса (</a:t>
            </a:r>
            <a:r>
              <a:rPr lang="ru-RU" dirty="0" smtClean="0"/>
              <a:t>1961)</a:t>
            </a:r>
            <a:endParaRPr lang="ru-RU" dirty="0"/>
          </a:p>
          <a:p>
            <a:pPr>
              <a:lnSpc>
                <a:spcPts val="2500"/>
              </a:lnSpc>
            </a:pPr>
            <a:r>
              <a:rPr lang="ru-RU" dirty="0" smtClean="0"/>
              <a:t>Герой </a:t>
            </a:r>
            <a:r>
              <a:rPr lang="ru-RU" dirty="0"/>
              <a:t>Труда (СРВ) (28 апреля </a:t>
            </a:r>
            <a:r>
              <a:rPr lang="ru-RU" dirty="0" smtClean="0"/>
              <a:t>1962)</a:t>
            </a:r>
          </a:p>
          <a:p>
            <a:pPr>
              <a:lnSpc>
                <a:spcPts val="2500"/>
              </a:lnSpc>
            </a:pPr>
            <a:r>
              <a:rPr lang="ru-RU" dirty="0" smtClean="0"/>
              <a:t>Почётный член </a:t>
            </a:r>
            <a:r>
              <a:rPr lang="ru-RU" dirty="0"/>
              <a:t>Международной академии </a:t>
            </a:r>
            <a:r>
              <a:rPr lang="ru-RU" dirty="0" smtClean="0"/>
              <a:t>астронавтики (1966)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9268" y="203183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ПРИСУЖДЕННЫЕ НАГРАДЫ И ЗВАНИЯ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8045" y="2596237"/>
            <a:ext cx="2731834" cy="30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Таня\Desktop\МАРТ\06 День космонавтики\9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Юрий Алексеевич Гагарин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после совершения полета в космос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0642" y="2684776"/>
            <a:ext cx="62952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Орден </a:t>
            </a:r>
            <a:r>
              <a:rPr lang="ru-RU" dirty="0"/>
              <a:t>Ленина (СССР,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Орден «Георгий Димитров» (Болгария,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Орден Звезды Индонезии II класса (Индонезия,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Орден «Крест </a:t>
            </a:r>
            <a:r>
              <a:rPr lang="ru-RU" dirty="0" err="1"/>
              <a:t>Грюнвальда</a:t>
            </a:r>
            <a:r>
              <a:rPr lang="ru-RU" dirty="0"/>
              <a:t>» I степени (Польша,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Первый кавалер ордена «</a:t>
            </a:r>
            <a:r>
              <a:rPr lang="ru-RU" dirty="0" err="1"/>
              <a:t>Плайя-Хирон</a:t>
            </a:r>
            <a:r>
              <a:rPr lang="ru-RU" dirty="0"/>
              <a:t>» (Куба,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Орден «За заслуги в воздухоплавании» (Бразилия,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Орден Знамени ВНР I степени с бриллиантами (Венгрия, </a:t>
            </a:r>
            <a:r>
              <a:rPr lang="ru-RU" dirty="0" smtClean="0"/>
              <a:t>1961</a:t>
            </a:r>
            <a:r>
              <a:rPr lang="ru-RU" dirty="0"/>
              <a:t>)</a:t>
            </a:r>
          </a:p>
          <a:p>
            <a:r>
              <a:rPr lang="ru-RU" dirty="0"/>
              <a:t>«Ожерелье Нила» (Египет, </a:t>
            </a:r>
            <a:r>
              <a:rPr lang="ru-RU" dirty="0" smtClean="0"/>
              <a:t>1962</a:t>
            </a:r>
            <a:r>
              <a:rPr lang="ru-RU" dirty="0"/>
              <a:t>)</a:t>
            </a:r>
          </a:p>
          <a:p>
            <a:r>
              <a:rPr lang="ru-RU" dirty="0"/>
              <a:t>Большая лента ордена Звезды Африки (Либерия, </a:t>
            </a:r>
            <a:r>
              <a:rPr lang="ru-RU" dirty="0" smtClean="0"/>
              <a:t>1962</a:t>
            </a:r>
            <a:r>
              <a:rPr lang="ru-RU" dirty="0"/>
              <a:t>)</a:t>
            </a:r>
          </a:p>
          <a:p>
            <a:r>
              <a:rPr lang="ru-RU" dirty="0" smtClean="0"/>
              <a:t>Орден Карла </a:t>
            </a:r>
            <a:r>
              <a:rPr lang="ru-RU" dirty="0"/>
              <a:t>Маркса (ГДР, </a:t>
            </a:r>
            <a:r>
              <a:rPr lang="ru-RU" dirty="0" smtClean="0"/>
              <a:t>1963</a:t>
            </a:r>
            <a:r>
              <a:rPr lang="ru-RU" dirty="0"/>
              <a:t>)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3869268" y="2031836"/>
            <a:ext cx="4453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ПРИСУЖДЕННЫЕ НАГРАДЫ И ЗВАНИЯ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upload.wikimedia.org/wikipedia/commons/thumb/f/fc/J%C3%A2nio_da_Silva_Quadros%2C_presid%C3%AAncia_da_Rep%C3%BAblica%2C_condecora_o_major_Iuri_Alekseievitch_Gagarin%2C_em_Bras%C3%ADlia.jpg/800px-J%C3%A2nio_da_Silva_Quadros%2C_presid%C3%AAncia_da_Rep%C3%BAblica%2C_condecora_o_major_Iuri_Alekseievitch_Gagarin%2C_em_Bras%C3%ADl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b="18257"/>
          <a:stretch/>
        </p:blipFill>
        <p:spPr bwMode="auto">
          <a:xfrm>
            <a:off x="8786656" y="2684775"/>
            <a:ext cx="3395820" cy="251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86656" y="5200012"/>
            <a:ext cx="3423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Президент Бразилии </a:t>
            </a:r>
            <a:r>
              <a:rPr lang="ru-RU" sz="1600" b="1" dirty="0" err="1"/>
              <a:t>Жаниу</a:t>
            </a:r>
            <a:r>
              <a:rPr lang="ru-RU" sz="1600" b="1" dirty="0"/>
              <a:t> </a:t>
            </a:r>
            <a:r>
              <a:rPr lang="ru-RU" sz="1600" b="1" dirty="0" err="1"/>
              <a:t>Куадруш</a:t>
            </a:r>
            <a:r>
              <a:rPr lang="ru-RU" sz="1600" b="1" dirty="0"/>
              <a:t> вручает </a:t>
            </a:r>
            <a:r>
              <a:rPr lang="ru-RU" sz="1600" b="1" dirty="0" smtClean="0"/>
              <a:t>Ю</a:t>
            </a:r>
            <a:r>
              <a:rPr lang="ru-RU" sz="1600" b="1" dirty="0"/>
              <a:t>. А. Гагарину бразильский орден (</a:t>
            </a:r>
            <a:r>
              <a:rPr lang="ru-RU" sz="1600" b="1" dirty="0" smtClean="0"/>
              <a:t>1961 г.)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452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Таня\Desktop\МАРТ\06 День космонавтики\9.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8456" y="467970"/>
            <a:ext cx="430116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27 марта 1968 </a:t>
            </a:r>
            <a:r>
              <a:rPr lang="ru-RU" sz="2000" b="1" dirty="0" smtClean="0"/>
              <a:t>г.</a:t>
            </a:r>
            <a:r>
              <a:rPr lang="ru-RU" sz="2000" dirty="0" smtClean="0"/>
              <a:t> </a:t>
            </a:r>
            <a:r>
              <a:rPr lang="ru-RU" sz="2000" dirty="0"/>
              <a:t>Юрий Гагарин трагически погиб </a:t>
            </a:r>
            <a:r>
              <a:rPr lang="ru-RU" sz="2000" dirty="0" smtClean="0"/>
              <a:t>в </a:t>
            </a:r>
            <a:r>
              <a:rPr lang="ru-RU" sz="2000" dirty="0"/>
              <a:t>авиационной катастрофе </a:t>
            </a:r>
            <a:r>
              <a:rPr lang="ru-RU" sz="2000" dirty="0" smtClean="0"/>
              <a:t>при </a:t>
            </a:r>
            <a:r>
              <a:rPr lang="ru-RU" sz="2000" dirty="0"/>
              <a:t>выполнении тренировочного полёта на </a:t>
            </a:r>
            <a:r>
              <a:rPr lang="ru-RU" sz="2000" dirty="0" smtClean="0"/>
              <a:t>самолёте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0816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9367" y="1922733"/>
            <a:ext cx="73675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город </a:t>
            </a:r>
            <a:r>
              <a:rPr lang="ru-RU" dirty="0" err="1"/>
              <a:t>Гжатск</a:t>
            </a:r>
            <a:r>
              <a:rPr lang="ru-RU" dirty="0"/>
              <a:t> и </a:t>
            </a:r>
            <a:r>
              <a:rPr lang="ru-RU" dirty="0" err="1"/>
              <a:t>Гжатский</a:t>
            </a:r>
            <a:r>
              <a:rPr lang="ru-RU" dirty="0"/>
              <a:t> район Смоленской области переименованы соответственно в город Гагарин и Гагаринский </a:t>
            </a:r>
            <a:r>
              <a:rPr lang="ru-RU" dirty="0" smtClean="0"/>
              <a:t>район;</a:t>
            </a:r>
            <a:endParaRPr lang="ru-RU" dirty="0"/>
          </a:p>
          <a:p>
            <a:endParaRPr lang="ru-RU" dirty="0"/>
          </a:p>
        </p:txBody>
      </p:sp>
      <p:pic>
        <p:nvPicPr>
          <p:cNvPr id="56324" name="Picture 4" descr="ÐÐ°ÑÑÐ¸Ð½ÐºÐ¸ Ð¿Ð¾ Ð·Ð°Ð¿ÑÐ¾ÑÑ Ð³Ð¾ÑÐ¾Ð´ ÐÐ¶Ð°ÑÑÐº Ð³Ð°Ð³Ð°ÑÐ¸Ð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62" y="2728320"/>
            <a:ext cx="2099722" cy="149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91" y="2697068"/>
            <a:ext cx="2032031" cy="152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70" y="4767660"/>
            <a:ext cx="2104729" cy="15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9365" y="4336042"/>
            <a:ext cx="70681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имя Гагарина присвоено Военно-воздушной академии в Монино; </a:t>
            </a:r>
          </a:p>
        </p:txBody>
      </p:sp>
      <p:pic>
        <p:nvPicPr>
          <p:cNvPr id="563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 b="19488"/>
          <a:stretch/>
        </p:blipFill>
        <p:spPr bwMode="auto">
          <a:xfrm>
            <a:off x="7701825" y="4759966"/>
            <a:ext cx="2815762" cy="15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4775" y="1881789"/>
            <a:ext cx="73675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учреждена стипендия им. </a:t>
            </a:r>
            <a:r>
              <a:rPr lang="ru-RU" dirty="0" smtClean="0"/>
              <a:t>Ю.А</a:t>
            </a:r>
            <a:r>
              <a:rPr lang="ru-RU" dirty="0"/>
              <a:t>. Гагарина для курсантов военных авиационных училищ;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международной авиационной федерацией (ФАИ) учреждена медаль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имени Ю.А</a:t>
            </a:r>
            <a:r>
              <a:rPr lang="ru-RU" dirty="0"/>
              <a:t>. Гагарина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имя Гагарина носят: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Центр </a:t>
            </a:r>
            <a:r>
              <a:rPr lang="ru-RU" dirty="0"/>
              <a:t>подготовки космонавтов </a:t>
            </a:r>
            <a:r>
              <a:rPr lang="ru-RU" dirty="0" smtClean="0"/>
              <a:t>СССР;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научно-исследовательское </a:t>
            </a:r>
            <a:r>
              <a:rPr lang="ru-RU" dirty="0"/>
              <a:t>судно АН </a:t>
            </a:r>
            <a:r>
              <a:rPr lang="ru-RU" dirty="0" smtClean="0"/>
              <a:t>СССР;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учебные </a:t>
            </a:r>
            <a:r>
              <a:rPr lang="ru-RU" dirty="0"/>
              <a:t>заведения, улицы и площади многих городов мира.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58370" name="Picture 2" descr="ÐÐ°ÑÑÐ¸Ð½ÐºÐ¸ Ð¿Ð¾ Ð·Ð°Ð¿ÑÐ¾ÑÑ Ð¦ÐµÐ½ÑÑ Ð¿Ð¾Ð´Ð³Ð¾ÑÐ¾Ð²ÐºÐ¸ ÐºÐ¾ÑÐ¼Ð¾Ð½Ð°Ð²ÑÐ¾Ð² Ð¡Ð¡Ð¡Ð 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31" y="4820808"/>
            <a:ext cx="2727343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96" y="4820808"/>
            <a:ext cx="2394386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ÐÐ°ÑÑÐ¸Ð½ÐºÐ¸ Ð¿Ð¾ Ð·Ð°Ð¿ÑÐ¾ÑÑ ÑÐ»Ð¸ÑÑ Ð¸ Ð¿Ð»Ð¾ÑÐ°Ð´Ð¸ Ð³Ð°Ð³Ð°ÑÐ¸Ð½Ð° Ð¼Ð¾ÑÐºÐ²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128" y="3170289"/>
            <a:ext cx="1456191" cy="14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14" y="4820808"/>
            <a:ext cx="2277205" cy="15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21272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695954" y="1438474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700" b="1" i="1" dirty="0" smtClean="0">
                <a:solidFill>
                  <a:srgbClr val="002060"/>
                </a:solidFill>
              </a:rPr>
              <a:t>	</a:t>
            </a:r>
            <a:r>
              <a:rPr lang="ru-RU" sz="3000" b="1" i="1" dirty="0" smtClean="0">
                <a:solidFill>
                  <a:srgbClr val="002060"/>
                </a:solidFill>
              </a:rPr>
              <a:t>И </a:t>
            </a:r>
            <a:r>
              <a:rPr lang="ru-RU" sz="3000" b="1" i="1" dirty="0">
                <a:solidFill>
                  <a:srgbClr val="002060"/>
                </a:solidFill>
              </a:rPr>
              <a:t>снится нам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	</a:t>
            </a:r>
            <a:r>
              <a:rPr lang="ru-RU" sz="3000" b="1" i="1" dirty="0" smtClean="0">
                <a:solidFill>
                  <a:srgbClr val="002060"/>
                </a:solidFill>
              </a:rPr>
              <a:t>	</a:t>
            </a:r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smtClean="0">
                <a:solidFill>
                  <a:srgbClr val="002060"/>
                </a:solidFill>
              </a:rPr>
              <a:t>не </a:t>
            </a:r>
            <a:r>
              <a:rPr lang="ru-RU" sz="3000" b="1" i="1" dirty="0">
                <a:solidFill>
                  <a:srgbClr val="002060"/>
                </a:solidFill>
              </a:rPr>
              <a:t>рокот </a:t>
            </a:r>
            <a:r>
              <a:rPr lang="ru-RU" sz="3000" b="1" i="1" dirty="0" smtClean="0">
                <a:solidFill>
                  <a:srgbClr val="002060"/>
                </a:solidFill>
              </a:rPr>
              <a:t>космодрома,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 smtClean="0">
                <a:solidFill>
                  <a:srgbClr val="002060"/>
                </a:solidFill>
              </a:rPr>
              <a:t>    Не </a:t>
            </a:r>
            <a:r>
              <a:rPr lang="ru-RU" sz="3000" b="1" i="1" dirty="0">
                <a:solidFill>
                  <a:srgbClr val="002060"/>
                </a:solidFill>
              </a:rPr>
              <a:t>эта ледяная </a:t>
            </a:r>
            <a:r>
              <a:rPr lang="ru-RU" sz="3000" b="1" i="1" dirty="0" smtClean="0">
                <a:solidFill>
                  <a:srgbClr val="002060"/>
                </a:solidFill>
              </a:rPr>
              <a:t>синева,</a:t>
            </a:r>
          </a:p>
          <a:p>
            <a:pPr algn="l"/>
            <a:endParaRPr lang="ru-RU" sz="27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6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9367" y="4040908"/>
            <a:ext cx="7367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мемориальный дом-музей в Гагарине; </a:t>
            </a:r>
          </a:p>
        </p:txBody>
      </p:sp>
      <p:pic>
        <p:nvPicPr>
          <p:cNvPr id="7" name="Picture 2" descr="ÐÐ°ÑÑÐ¸Ð½ÐºÐ¸ Ð¿Ð¾ Ð·Ð°Ð¿ÑÐ¾ÑÑ ÐÐ°Ð¼ÑÑÐ½Ð¸Ðº Ð®.Ð. ÐÐ°Ð³Ð°ÑÐ¸Ð½Ñ Ð² Ð¥ÑÑÑÑÐ¾Ð½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23" y="2284556"/>
            <a:ext cx="1080392" cy="16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Ð°ÑÑÐ¸Ð½ÐºÐ¸ Ð¿Ð¾ Ð·Ð°Ð¿ÑÐ¾ÑÑ ÐÐ°Ð¼ÑÑÐ½Ð¸Ðº Ð®.Ð. ÐÐ°Ð³Ð°ÑÐ¸Ð½Ñ Ð² Ð¢ÑÐ¸Ð²Ð°Ð½Ð´ÑÑÐ¼Ðµ (ÐÐ½Ð´Ð¸Ñ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93" y="2333786"/>
            <a:ext cx="1089326" cy="15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ÐÐ°ÑÑÐ¸Ð½ÐºÐ¸ Ð¿Ð¾ Ð·Ð°Ð¿ÑÐ¾ÑÑ ÐÐ°Ð¼ÑÑÐ½Ð¸Ðº Ð®.Ð. ÐÐ°Ð³Ð°ÑÐ¸Ð½Ñ Ð² ÐºÐ°ÑÐ»Ð¾Ð²ÑÑ Ð²Ð°ÑÐ°Ñ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99" y="2333785"/>
            <a:ext cx="2096431" cy="15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9367" y="1910259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памятники космонавту;</a:t>
            </a:r>
          </a:p>
        </p:txBody>
      </p:sp>
      <p:pic>
        <p:nvPicPr>
          <p:cNvPr id="11" name="Picture 8" descr="https://imgprx.livejournal.net/40e7aa39219b2676b499f73a5ebfd58ee4ffceae/EJWBopO2zbuJo0R3W7NUVwuQ7jStv_9ADcohMIPB2q5R-ZfKGAbzHQ9DOtdcZDQGa3Re6xF1xjXtRccrkQm6uf1i19SdJHEuIbRda-CtbXKuzz3aLxy31654rU_sN46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078" y="2323551"/>
            <a:ext cx="2329337" cy="15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ÐÐ°ÑÑÐ¸Ð½ÐºÐ¸ Ð¿Ð¾ Ð·Ð°Ð¿ÑÐ¾ÑÑ Ð¼ÐµÐ¼Ð¾ÑÐ¸Ð°Ð»ÑÐ½ÑÐ¹ Ð´Ð¾Ð¼-Ð¼ÑÐ·ÐµÐ¹ Ð² ÐÐ°Ð³Ð°ÑÐ¸Ð½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12" y="4541783"/>
            <a:ext cx="2648756" cy="17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99" y="4541782"/>
            <a:ext cx="3158642" cy="17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2450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Таня\Desktop\МАРТ\06 День космонавтики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9367" y="1979403"/>
            <a:ext cx="73675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Юрий Гагарин был избран почётным гражданином городов Калуга, Новочеркасск, Сумгаит, Смоленск, Винница, Севастополь, Саратов (СССР), София, </a:t>
            </a:r>
            <a:r>
              <a:rPr lang="ru-RU" dirty="0" err="1" smtClean="0"/>
              <a:t>Перник</a:t>
            </a:r>
            <a:r>
              <a:rPr lang="ru-RU" dirty="0" smtClean="0"/>
              <a:t> (НРБ), Афины (Греция), </a:t>
            </a:r>
            <a:r>
              <a:rPr lang="ru-RU" dirty="0" err="1" smtClean="0"/>
              <a:t>Фамагуста</a:t>
            </a:r>
            <a:r>
              <a:rPr lang="ru-RU" dirty="0" smtClean="0"/>
              <a:t>, </a:t>
            </a:r>
            <a:r>
              <a:rPr lang="ru-RU" dirty="0" err="1" smtClean="0"/>
              <a:t>Лимасол</a:t>
            </a:r>
            <a:r>
              <a:rPr lang="ru-RU" dirty="0" smtClean="0"/>
              <a:t> (Кипр), Сен-Дени (Франция), </a:t>
            </a:r>
            <a:r>
              <a:rPr lang="ru-RU" dirty="0" err="1" smtClean="0"/>
              <a:t>Тренчанске</a:t>
            </a:r>
            <a:r>
              <a:rPr lang="ru-RU" dirty="0" smtClean="0"/>
              <a:t>-Теплице (ЧССР); </a:t>
            </a:r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</a:t>
            </a:r>
            <a:r>
              <a:rPr lang="ru-RU" dirty="0" smtClean="0"/>
              <a:t>менем Гагарина назван кратер на Луне;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9367" y="54532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/>
              <a:t>урна </a:t>
            </a:r>
            <a:r>
              <a:rPr lang="ru-RU" dirty="0"/>
              <a:t>с прахом находится в Кремлёвской стене.</a:t>
            </a:r>
          </a:p>
        </p:txBody>
      </p:sp>
      <p:pic>
        <p:nvPicPr>
          <p:cNvPr id="59394" name="Picture 2" descr="ÐÐ°ÑÑÐ¸Ð½ÐºÐ¸ Ð¿Ð¾ Ð·Ð°Ð¿ÑÐ¾ÑÑ ÐÐ¼ÐµÐ½ÐµÐ¼ ÐÐ°Ð³Ð°ÑÐ¸Ð½Ð° Ð½Ð°Ð·Ð²Ð°Ð½ ÐºÑÐ°ÑÐµÑ Ð½Ð° ÐÑÐ½Ðµ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026" y="3883787"/>
            <a:ext cx="2108008" cy="15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49" y="3433762"/>
            <a:ext cx="20955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ÐÐ°ÑÑÐ¸Ð½ÐºÐ¸ Ð¿Ð¾ Ð·Ð°Ð¿ÑÐ¾ÑÑ ÐÐ¼ÐµÐ½ÐµÐ¼ ÐÐ°Ð³Ð°ÑÐ¸Ð½Ð° Ð½Ð°Ð·Ð²Ð°Ð½ ÐºÑÐ°ÑÐµÑ Ð½Ð° ÐÑÐ½Ðµ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844" y="3883786"/>
            <a:ext cx="1723451" cy="15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104235"/>
            <a:ext cx="12182476" cy="113877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Памяти </a:t>
            </a:r>
          </a:p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Юрия Гагарина   </a:t>
            </a:r>
          </a:p>
        </p:txBody>
      </p:sp>
    </p:spTree>
    <p:extLst>
      <p:ext uri="{BB962C8B-B14F-4D97-AF65-F5344CB8AC3E}">
        <p14:creationId xmlns:p14="http://schemas.microsoft.com/office/powerpoint/2010/main" val="131867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Таня\Desktop\МАРТ\06 День космонавтики\1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78061" y="212928"/>
            <a:ext cx="7665764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Всемирный день авиации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и космонавтики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53078" y="3624259"/>
            <a:ext cx="642940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Праздник был </a:t>
            </a:r>
            <a:r>
              <a:rPr lang="ru-RU" sz="2000" dirty="0"/>
              <a:t>установлен в качестве памятной даты статьей 1.1 Федерального закона от </a:t>
            </a:r>
            <a:r>
              <a:rPr lang="ru-RU" sz="2000" b="1" dirty="0"/>
              <a:t>13 марта 1995 </a:t>
            </a:r>
            <a:r>
              <a:rPr lang="ru-RU" sz="2000" b="1" dirty="0" smtClean="0"/>
              <a:t>г. </a:t>
            </a:r>
            <a:br>
              <a:rPr lang="ru-RU" sz="2000" b="1" dirty="0" smtClean="0"/>
            </a:br>
            <a:r>
              <a:rPr lang="ru-RU" sz="2000" dirty="0" smtClean="0"/>
              <a:t>«</a:t>
            </a:r>
            <a:r>
              <a:rPr lang="ru-RU" sz="2000" dirty="0"/>
              <a:t>О днях воинской славы и памятных датах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40048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Таня\Desktop\МАРТ\06 День космонавтики\1,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1040086" y="472841"/>
            <a:ext cx="5189264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ru-RU" sz="4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4000" b="1" dirty="0" smtClean="0">
                <a:solidFill>
                  <a:srgbClr val="002060"/>
                </a:solidFill>
              </a:rPr>
              <a:t>Юрьева ночь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36583" y="4095750"/>
            <a:ext cx="6237027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</a:t>
            </a:r>
            <a:r>
              <a:rPr lang="ru-RU" dirty="0" smtClean="0"/>
              <a:t>еждународный </a:t>
            </a:r>
            <a:r>
              <a:rPr lang="ru-RU" dirty="0"/>
              <a:t>праздник, который проводится </a:t>
            </a:r>
            <a:r>
              <a:rPr lang="ru-RU" dirty="0" smtClean="0"/>
              <a:t>каждый год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знак памяти первого полета человека в космос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/>
              <a:t>Цель: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dirty="0" smtClean="0"/>
              <a:t>повышение интереса </a:t>
            </a:r>
            <a:r>
              <a:rPr lang="ru-RU" dirty="0"/>
              <a:t>к исследованию </a:t>
            </a:r>
            <a:r>
              <a:rPr lang="ru-RU" dirty="0" smtClean="0"/>
              <a:t>космоса</a:t>
            </a:r>
            <a:r>
              <a:rPr lang="ru-RU" dirty="0"/>
              <a:t>;</a:t>
            </a:r>
            <a:endParaRPr lang="ru-RU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dirty="0" smtClean="0"/>
              <a:t>в </a:t>
            </a:r>
            <a:r>
              <a:rPr lang="ru-RU" dirty="0"/>
              <a:t>вдохновении новых поколений исследовать космос.</a:t>
            </a:r>
          </a:p>
        </p:txBody>
      </p:sp>
    </p:spTree>
    <p:extLst>
      <p:ext uri="{BB962C8B-B14F-4D97-AF65-F5344CB8AC3E}">
        <p14:creationId xmlns:p14="http://schemas.microsoft.com/office/powerpoint/2010/main" val="29850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Таня\Desktop\МАРТ\06 День космонавтики\1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411436" y="289128"/>
            <a:ext cx="6894239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–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Международный день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полета </a:t>
            </a:r>
            <a:r>
              <a:rPr lang="ru-RU" sz="4000" b="1" dirty="0">
                <a:solidFill>
                  <a:srgbClr val="002060"/>
                </a:solidFill>
              </a:rPr>
              <a:t>человека в космос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2468" y="5328238"/>
            <a:ext cx="660551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Праздник установлен решением </a:t>
            </a:r>
            <a:r>
              <a:rPr lang="ru-RU" sz="2000" dirty="0"/>
              <a:t>65-й сессии Генеральной Ассамблеи </a:t>
            </a:r>
            <a:r>
              <a:rPr lang="ru-RU" sz="2000" dirty="0" smtClean="0"/>
              <a:t>ООН, принятом </a:t>
            </a:r>
            <a:r>
              <a:rPr lang="ru-RU" sz="2000" b="1" dirty="0"/>
              <a:t>7 апреля 2011 </a:t>
            </a:r>
            <a:r>
              <a:rPr lang="ru-RU" sz="2000" b="1" dirty="0" smtClean="0"/>
              <a:t>г.</a:t>
            </a:r>
          </a:p>
          <a:p>
            <a:pPr algn="just"/>
            <a:r>
              <a:rPr lang="ru-RU" sz="2000" dirty="0"/>
              <a:t>Соавторами </a:t>
            </a:r>
            <a:r>
              <a:rPr lang="ru-RU" sz="2000" dirty="0" smtClean="0"/>
              <a:t>резолюции </a:t>
            </a:r>
            <a:r>
              <a:rPr lang="ru-RU" sz="2000" dirty="0"/>
              <a:t>стали свыше 60 стран‑членов ООН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343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Таня\Desktop\МАРТ\06 День космонавтики\9,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83750" y="4569983"/>
            <a:ext cx="5024500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Юрий Гагарин проложил дорогу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космос сотням </a:t>
            </a:r>
            <a:r>
              <a:rPr lang="ru-RU" sz="2000" b="1" dirty="0" smtClean="0"/>
              <a:t>человек:</a:t>
            </a:r>
          </a:p>
          <a:p>
            <a:pPr algn="ctr"/>
            <a:r>
              <a:rPr lang="ru-RU" sz="2000" dirty="0" smtClean="0"/>
              <a:t>на </a:t>
            </a:r>
            <a:r>
              <a:rPr lang="ru-RU" sz="2000" dirty="0"/>
              <a:t>2018 </a:t>
            </a:r>
            <a:r>
              <a:rPr lang="ru-RU" sz="2000" dirty="0" smtClean="0"/>
              <a:t>г. </a:t>
            </a:r>
            <a:r>
              <a:rPr lang="ru-RU" sz="2000" dirty="0"/>
              <a:t>насчитывается 565 человек, совершивших космический полет,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сумме космонавты провели за пределами нашей планеты свыше 10 000 </a:t>
            </a:r>
            <a:r>
              <a:rPr lang="ru-RU" sz="2000" dirty="0" smtClean="0"/>
              <a:t>дней.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325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45656" y="1943998"/>
            <a:ext cx="845493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6 августа </a:t>
            </a:r>
            <a:r>
              <a:rPr lang="ru-RU" sz="2800" b="1" dirty="0" smtClean="0">
                <a:solidFill>
                  <a:srgbClr val="002060"/>
                </a:solidFill>
              </a:rPr>
              <a:t>1961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корабль «Восток‑2» 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pic>
        <p:nvPicPr>
          <p:cNvPr id="6349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63" y="2943012"/>
            <a:ext cx="2219824" cy="27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25887" y="3019856"/>
            <a:ext cx="71747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космический полёт</a:t>
            </a:r>
            <a:r>
              <a:rPr lang="ru-RU" sz="2000" dirty="0"/>
              <a:t> </a:t>
            </a:r>
            <a:r>
              <a:rPr lang="ru-RU" sz="2000" dirty="0" smtClean="0"/>
              <a:t>продолжительностью 1 </a:t>
            </a:r>
            <a:r>
              <a:rPr lang="ru-RU" sz="2000" dirty="0"/>
              <a:t>сутки 1 </a:t>
            </a:r>
            <a:r>
              <a:rPr lang="ru-RU" sz="2000" dirty="0" smtClean="0"/>
              <a:t>час;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космонавт </a:t>
            </a:r>
            <a:r>
              <a:rPr lang="ru-RU" sz="2000" b="1" dirty="0" smtClean="0"/>
              <a:t>Герман Титов</a:t>
            </a:r>
            <a:r>
              <a:rPr lang="ru-RU" sz="2000" dirty="0" smtClean="0"/>
              <a:t>: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сделал </a:t>
            </a:r>
            <a:r>
              <a:rPr lang="ru-RU" sz="2000" dirty="0"/>
              <a:t>17 оборотов вокруг </a:t>
            </a:r>
            <a:r>
              <a:rPr lang="ru-RU" sz="2000" dirty="0" smtClean="0"/>
              <a:t>Земли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пролетел </a:t>
            </a:r>
            <a:r>
              <a:rPr lang="ru-RU" sz="2000" dirty="0"/>
              <a:t>более 700 тысяч </a:t>
            </a:r>
            <a:r>
              <a:rPr lang="ru-RU" sz="2000" dirty="0" smtClean="0"/>
              <a:t>километров</a:t>
            </a:r>
            <a:r>
              <a:rPr lang="ru-RU" sz="2000" dirty="0"/>
              <a:t>;</a:t>
            </a:r>
            <a:r>
              <a:rPr lang="ru-RU" sz="2000" dirty="0" smtClean="0"/>
              <a:t>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в </a:t>
            </a:r>
            <a:r>
              <a:rPr lang="ru-RU" sz="2000" dirty="0"/>
              <a:t>полёте имел позывной «Орёл</a:t>
            </a:r>
            <a:r>
              <a:rPr lang="ru-RU" sz="2000" dirty="0" smtClean="0"/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самый молодой </a:t>
            </a:r>
            <a:r>
              <a:rPr lang="ru-RU" sz="2000" dirty="0"/>
              <a:t>из всех космонавтов, побывавших в </a:t>
            </a:r>
            <a:r>
              <a:rPr lang="ru-RU" sz="2000" dirty="0" smtClean="0"/>
              <a:t>космосе</a:t>
            </a:r>
            <a:r>
              <a:rPr lang="ru-RU" sz="2000" b="1" dirty="0" smtClean="0"/>
              <a:t> –</a:t>
            </a:r>
            <a:br>
              <a:rPr lang="ru-RU" sz="2000" b="1" dirty="0" smtClean="0"/>
            </a:br>
            <a:r>
              <a:rPr lang="ru-RU" sz="2000" dirty="0" smtClean="0"/>
              <a:t>на </a:t>
            </a:r>
            <a:r>
              <a:rPr lang="ru-RU" sz="2000" dirty="0"/>
              <a:t>момент полёта Герману Титову было 25 лет и 330 </a:t>
            </a:r>
            <a:r>
              <a:rPr lang="ru-RU" sz="2000" dirty="0" smtClean="0"/>
              <a:t>дней;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пускаемый аппарат приземлился </a:t>
            </a:r>
            <a:r>
              <a:rPr lang="ru-RU" sz="2000" dirty="0"/>
              <a:t>вблизи города Красный Кут (Саратовская область).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4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05" y="-7709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537113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11 и 12 </a:t>
            </a:r>
            <a:r>
              <a:rPr lang="ru-RU" sz="2800" b="1" dirty="0">
                <a:solidFill>
                  <a:srgbClr val="002060"/>
                </a:solidFill>
              </a:rPr>
              <a:t>августа </a:t>
            </a:r>
            <a:r>
              <a:rPr lang="ru-RU" sz="2800" b="1" dirty="0" smtClean="0">
                <a:solidFill>
                  <a:srgbClr val="002060"/>
                </a:solidFill>
              </a:rPr>
              <a:t>1962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(космические корабли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Восток‑3» 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Восток‑4»)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42203" y="5126266"/>
            <a:ext cx="1370172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err="1"/>
              <a:t>Андриян</a:t>
            </a:r>
            <a:r>
              <a:rPr lang="ru-RU" sz="2000" b="1" dirty="0"/>
              <a:t> Николаев</a:t>
            </a:r>
          </a:p>
        </p:txBody>
      </p:sp>
      <p:pic>
        <p:nvPicPr>
          <p:cNvPr id="675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03" y="3029795"/>
            <a:ext cx="1370172" cy="20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63275" y="5153933"/>
            <a:ext cx="1378085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Павел Попович</a:t>
            </a:r>
          </a:p>
        </p:txBody>
      </p:sp>
      <p:pic>
        <p:nvPicPr>
          <p:cNvPr id="675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54" y="3029797"/>
            <a:ext cx="1378085" cy="202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36809" y="3032079"/>
            <a:ext cx="58275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в мире групповой космический </a:t>
            </a:r>
            <a:r>
              <a:rPr lang="ru-RU" sz="2000" dirty="0" smtClean="0"/>
              <a:t>полёт;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поддерживалась </a:t>
            </a:r>
            <a:r>
              <a:rPr lang="ru-RU" sz="2000" dirty="0"/>
              <a:t>радиосвязь между кораблями и </a:t>
            </a:r>
            <a:r>
              <a:rPr lang="ru-RU" sz="2000" dirty="0" smtClean="0"/>
              <a:t>Землёй;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по телевизионной сети СССР </a:t>
            </a:r>
            <a:r>
              <a:rPr lang="ru-RU" sz="2000" dirty="0" smtClean="0"/>
              <a:t>и</a:t>
            </a:r>
            <a:r>
              <a:rPr lang="ru-RU" sz="2000" dirty="0"/>
              <a:t> </a:t>
            </a:r>
            <a:r>
              <a:rPr lang="ru-RU" sz="2000" dirty="0" smtClean="0"/>
              <a:t>Интервидения впервые передавались изображения</a:t>
            </a:r>
            <a:r>
              <a:rPr lang="ru-RU" sz="2000" dirty="0"/>
              <a:t> </a:t>
            </a:r>
            <a:r>
              <a:rPr lang="ru-RU" sz="2000" dirty="0" smtClean="0"/>
              <a:t>космонавтов;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б</a:t>
            </a:r>
            <a:r>
              <a:rPr lang="ru-RU" sz="2000" dirty="0" smtClean="0"/>
              <a:t>ыл </a:t>
            </a:r>
            <a:r>
              <a:rPr lang="ru-RU" sz="2000" dirty="0"/>
              <a:t>установлен новый рекорд продолжительности </a:t>
            </a:r>
            <a:r>
              <a:rPr lang="ru-RU" sz="2000" dirty="0" smtClean="0"/>
              <a:t>полёта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94 часа 22 минуты.</a:t>
            </a:r>
            <a:endParaRPr lang="ru-RU" sz="2000" dirty="0" smtClean="0"/>
          </a:p>
          <a:p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673307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16 июня 1963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(совершила космический полет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женщина‑космонавт)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34773" y="5428772"/>
            <a:ext cx="1666873" cy="7078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Валентина Терешкова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25887" y="3247459"/>
            <a:ext cx="71747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космический полёт</a:t>
            </a:r>
            <a:r>
              <a:rPr lang="ru-RU" sz="2000" dirty="0"/>
              <a:t> </a:t>
            </a:r>
            <a:r>
              <a:rPr lang="ru-RU" sz="2000" dirty="0" smtClean="0"/>
              <a:t>был совершен на </a:t>
            </a:r>
            <a:r>
              <a:rPr lang="ru-RU" sz="2000" dirty="0"/>
              <a:t>космическом корабле </a:t>
            </a:r>
            <a:r>
              <a:rPr lang="ru-RU" sz="2000" dirty="0" smtClean="0"/>
              <a:t>Восток-6;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родолжительность полета составила почти </a:t>
            </a:r>
            <a:r>
              <a:rPr lang="ru-RU" sz="2000" dirty="0"/>
              <a:t>трое </a:t>
            </a:r>
            <a:r>
              <a:rPr lang="ru-RU" sz="2000" dirty="0" smtClean="0"/>
              <a:t>суток;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озывной </a:t>
            </a:r>
            <a:r>
              <a:rPr lang="ru-RU" sz="2000" dirty="0"/>
              <a:t>Терешковой на время </a:t>
            </a:r>
            <a:r>
              <a:rPr lang="ru-RU" sz="2000" dirty="0" smtClean="0"/>
              <a:t>полёта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«Чайка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 </a:t>
            </a:r>
            <a:r>
              <a:rPr lang="ru-RU" sz="2000" dirty="0" smtClean="0"/>
              <a:t>единственная </a:t>
            </a:r>
            <a:r>
              <a:rPr lang="ru-RU" sz="2000" dirty="0"/>
              <a:t>в мире женщина, совершившая </a:t>
            </a:r>
            <a:r>
              <a:rPr lang="ru-RU" sz="2000" dirty="0" smtClean="0"/>
              <a:t>космический </a:t>
            </a:r>
            <a:r>
              <a:rPr lang="ru-RU" sz="2000" dirty="0"/>
              <a:t>полёт в </a:t>
            </a:r>
            <a:r>
              <a:rPr lang="ru-RU" sz="2000" dirty="0" smtClean="0"/>
              <a:t>одиночку;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10-й </a:t>
            </a:r>
            <a:r>
              <a:rPr lang="ru-RU" sz="2000" dirty="0"/>
              <a:t>космонавт мира.</a:t>
            </a:r>
            <a:endParaRPr lang="ru-RU" sz="2000" dirty="0" smtClean="0"/>
          </a:p>
          <a:p>
            <a:endParaRPr lang="ru-RU" sz="2000" b="1" dirty="0"/>
          </a:p>
        </p:txBody>
      </p:sp>
      <p:pic>
        <p:nvPicPr>
          <p:cNvPr id="66562" name="Picture 2" descr="ÐÐ°ÑÑÐ¸Ð½ÐºÐ¸ Ð¿Ð¾ Ð·Ð°Ð¿ÑÐ¾ÑÑ ÐÐ°Ð»ÐµÐ½ÑÐ¸Ð½Ð° Ð¢ÐµÑÐµÑÐºÐ¾Ð²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73" y="2893291"/>
            <a:ext cx="1666874" cy="242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59796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12 октября 1964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многоместного корабля «Восход-1»)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44463" y="3247459"/>
            <a:ext cx="63950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космический полёт более чем с одним человеком на </a:t>
            </a:r>
            <a:r>
              <a:rPr lang="ru-RU" sz="2000" dirty="0" smtClean="0"/>
              <a:t>борту, продолжительностью чуть более суток;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впервые </a:t>
            </a:r>
            <a:r>
              <a:rPr lang="ru-RU" sz="2000" dirty="0"/>
              <a:t>полёт осуществлялся без </a:t>
            </a:r>
            <a:r>
              <a:rPr lang="ru-RU" sz="2000" dirty="0" smtClean="0"/>
              <a:t>скафандров;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экипаж: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космонавт-пилот</a:t>
            </a:r>
            <a:r>
              <a:rPr lang="ru-RU" sz="2000" dirty="0"/>
              <a:t> </a:t>
            </a:r>
            <a:r>
              <a:rPr lang="ru-RU" sz="2000" dirty="0" smtClean="0"/>
              <a:t>В. Комаров;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конструктор</a:t>
            </a:r>
            <a:r>
              <a:rPr lang="ru-RU" sz="2000" dirty="0"/>
              <a:t> </a:t>
            </a:r>
            <a:r>
              <a:rPr lang="ru-RU" sz="2000" dirty="0" smtClean="0"/>
              <a:t>К. Феоктистов;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врач</a:t>
            </a:r>
            <a:r>
              <a:rPr lang="ru-RU" sz="2000" dirty="0"/>
              <a:t> </a:t>
            </a:r>
            <a:r>
              <a:rPr lang="ru-RU" sz="2000" dirty="0" smtClean="0"/>
              <a:t>Б. Егоров.</a:t>
            </a:r>
            <a:endParaRPr lang="ru-RU" sz="2000" b="1" dirty="0"/>
          </a:p>
        </p:txBody>
      </p:sp>
      <p:pic>
        <p:nvPicPr>
          <p:cNvPr id="68614" name="Picture 6" descr="ÐÐ°ÑÑÐ¸Ð½ÐºÐ¸ Ð¿Ð¾ Ð·Ð°Ð¿ÑÐ¾ÑÑ Ð²Ð¾ÑÑÐ¾Ð´ 1 Ð¿Ð¾Ð»ÐµÑ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27" y="3247459"/>
            <a:ext cx="3502258" cy="21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9879" cy="68680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594525" y="1555216"/>
            <a:ext cx="6090313" cy="412162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700" b="1" i="1" dirty="0" smtClean="0">
                <a:solidFill>
                  <a:srgbClr val="002060"/>
                </a:solidFill>
              </a:rPr>
              <a:t>	</a:t>
            </a:r>
            <a:r>
              <a:rPr lang="ru-RU" sz="3000" b="1" i="1" dirty="0" smtClean="0">
                <a:solidFill>
                  <a:srgbClr val="002060"/>
                </a:solidFill>
              </a:rPr>
              <a:t>А </a:t>
            </a:r>
            <a:r>
              <a:rPr lang="ru-RU" sz="3000" b="1" i="1" dirty="0">
                <a:solidFill>
                  <a:srgbClr val="002060"/>
                </a:solidFill>
              </a:rPr>
              <a:t>снится нам трава, </a:t>
            </a:r>
            <a:endParaRPr lang="ru-RU" sz="3000" b="1" i="1" dirty="0" smtClean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smtClean="0">
                <a:solidFill>
                  <a:srgbClr val="002060"/>
                </a:solidFill>
              </a:rPr>
              <a:t>                     трава </a:t>
            </a:r>
            <a:r>
              <a:rPr lang="ru-RU" sz="3000" b="1" i="1" dirty="0">
                <a:solidFill>
                  <a:srgbClr val="002060"/>
                </a:solidFill>
              </a:rPr>
              <a:t>у </a:t>
            </a:r>
            <a:r>
              <a:rPr lang="ru-RU" sz="3000" b="1" i="1" dirty="0" smtClean="0">
                <a:solidFill>
                  <a:srgbClr val="002060"/>
                </a:solidFill>
              </a:rPr>
              <a:t>дома,</a:t>
            </a:r>
          </a:p>
          <a:p>
            <a:pPr algn="l"/>
            <a:endParaRPr lang="ru-RU" sz="3000" b="1" i="1" dirty="0">
              <a:solidFill>
                <a:srgbClr val="002060"/>
              </a:solidFill>
            </a:endParaRPr>
          </a:p>
          <a:p>
            <a:pPr algn="l"/>
            <a:r>
              <a:rPr lang="ru-RU" sz="3000" b="1" i="1" dirty="0">
                <a:solidFill>
                  <a:srgbClr val="002060"/>
                </a:solidFill>
              </a:rPr>
              <a:t> </a:t>
            </a:r>
            <a:r>
              <a:rPr lang="ru-RU" sz="3000" b="1" i="1" dirty="0" smtClean="0">
                <a:solidFill>
                  <a:srgbClr val="002060"/>
                </a:solidFill>
              </a:rPr>
              <a:t>    Зеленая</a:t>
            </a:r>
            <a:r>
              <a:rPr lang="ru-RU" sz="3000" b="1" i="1" dirty="0">
                <a:solidFill>
                  <a:srgbClr val="002060"/>
                </a:solidFill>
              </a:rPr>
              <a:t>, зеленая трава</a:t>
            </a:r>
            <a:r>
              <a:rPr lang="ru-RU" sz="3000" b="1" i="1" dirty="0" smtClean="0">
                <a:solidFill>
                  <a:srgbClr val="002060"/>
                </a:solidFill>
              </a:rPr>
              <a:t>.</a:t>
            </a:r>
          </a:p>
          <a:p>
            <a:pPr algn="l"/>
            <a:endParaRPr lang="be-BY" sz="27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ÐÐ°ÑÑÐ¸Ð½ÐºÐ¸ Ð¿Ð¾ Ð·Ð°Ð¿ÑÐ¾ÑÑ Ð·Ð²ÐµÐ·Ð´Ñ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722">
            <a:off x="3228384" y="-38277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8054">
            <a:off x="628429" y="44178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01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864558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18 марта 1965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корабля «Восход-2»)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59958" y="2950151"/>
            <a:ext cx="69824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длительность </a:t>
            </a:r>
            <a:r>
              <a:rPr lang="ru-RU" sz="2000" dirty="0"/>
              <a:t>полёта 26 часов 2 </a:t>
            </a:r>
            <a:r>
              <a:rPr lang="ru-RU" sz="2000" dirty="0" smtClean="0"/>
              <a:t>минуты;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впервые </a:t>
            </a:r>
            <a:r>
              <a:rPr lang="ru-RU" sz="2000" dirty="0"/>
              <a:t>в мире человек </a:t>
            </a:r>
            <a:r>
              <a:rPr lang="ru-RU" sz="2000" dirty="0" smtClean="0"/>
              <a:t>вышел в </a:t>
            </a:r>
            <a:r>
              <a:rPr lang="ru-RU" sz="2000" dirty="0"/>
              <a:t>открытый </a:t>
            </a:r>
            <a:r>
              <a:rPr lang="ru-RU" sz="2000" dirty="0" smtClean="0"/>
              <a:t>космос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экипаж: </a:t>
            </a:r>
            <a:r>
              <a:rPr lang="ru-RU" sz="2000" b="1" dirty="0" smtClean="0"/>
              <a:t>Павел Беляев </a:t>
            </a:r>
            <a:r>
              <a:rPr lang="ru-RU" sz="2000" dirty="0" smtClean="0"/>
              <a:t>и</a:t>
            </a:r>
            <a:r>
              <a:rPr lang="ru-RU" sz="2000" b="1" dirty="0" smtClean="0"/>
              <a:t> </a:t>
            </a:r>
            <a:r>
              <a:rPr lang="ru-RU" sz="2000" b="1" dirty="0"/>
              <a:t>Алексей Леонов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000" b="1" dirty="0"/>
          </a:p>
          <a:p>
            <a:pPr marL="342900" indent="-342900">
              <a:buFont typeface="Wingdings" pitchFamily="2" charset="2"/>
              <a:buChar char="ü"/>
            </a:pPr>
            <a:endParaRPr lang="ru-RU" sz="2000" dirty="0" smtClean="0"/>
          </a:p>
        </p:txBody>
      </p:sp>
      <p:pic>
        <p:nvPicPr>
          <p:cNvPr id="69634" name="Picture 2" descr="https://upload.wikimedia.org/wikipedia/commons/8/89/Berkut_spacesu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02" y="2952261"/>
            <a:ext cx="1680973" cy="229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09063" y="5284960"/>
            <a:ext cx="2267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Скафандр «Беркут»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59598"/>
            <a:ext cx="3714750" cy="25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868368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Январь 1969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(полет «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Союз‑4» и «Союз‑5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»)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53900" y="2981180"/>
            <a:ext cx="61057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</a:t>
            </a:r>
            <a:r>
              <a:rPr lang="ru-RU" sz="2000" dirty="0" smtClean="0"/>
              <a:t>орабль </a:t>
            </a:r>
            <a:r>
              <a:rPr lang="ru-RU" sz="2000" dirty="0"/>
              <a:t>«Союз-4» стартовал </a:t>
            </a:r>
            <a:r>
              <a:rPr lang="ru-RU" sz="2000" b="1" dirty="0"/>
              <a:t>14 января 1969 </a:t>
            </a:r>
            <a:r>
              <a:rPr lang="ru-RU" sz="2000" b="1" dirty="0" smtClean="0"/>
              <a:t>г.;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 </a:t>
            </a:r>
            <a:r>
              <a:rPr lang="ru-RU" sz="2000" dirty="0"/>
              <a:t>следующий </a:t>
            </a:r>
            <a:r>
              <a:rPr lang="ru-RU" sz="2000" dirty="0" smtClean="0"/>
              <a:t>день с космодрома</a:t>
            </a:r>
            <a:r>
              <a:rPr lang="ru-RU" sz="2000" dirty="0"/>
              <a:t> </a:t>
            </a:r>
            <a:r>
              <a:rPr lang="ru-RU" sz="2000" dirty="0" smtClean="0"/>
              <a:t> Байконур</a:t>
            </a:r>
            <a:r>
              <a:rPr lang="ru-RU" sz="2000" dirty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стартовал </a:t>
            </a:r>
            <a:r>
              <a:rPr lang="ru-RU" sz="2000" dirty="0"/>
              <a:t>«Союз-5», </a:t>
            </a:r>
            <a:r>
              <a:rPr lang="ru-RU" sz="2000" dirty="0" smtClean="0"/>
              <a:t>на </a:t>
            </a:r>
            <a:r>
              <a:rPr lang="ru-RU" sz="2000" dirty="0"/>
              <a:t>борту которого находились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трое космонавтов;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16 </a:t>
            </a:r>
            <a:r>
              <a:rPr lang="ru-RU" sz="2000" b="1" dirty="0"/>
              <a:t>января 1969 г. </a:t>
            </a:r>
            <a:r>
              <a:rPr lang="ru-RU" sz="2000" dirty="0"/>
              <a:t> </a:t>
            </a:r>
            <a:r>
              <a:rPr lang="ru-RU" sz="2000" dirty="0" smtClean="0"/>
              <a:t>корабли состыковались;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б</a:t>
            </a:r>
            <a:r>
              <a:rPr lang="ru-RU" sz="2000" dirty="0" smtClean="0"/>
              <a:t>ыла совершена </a:t>
            </a:r>
            <a:r>
              <a:rPr lang="ru-RU" sz="2000" dirty="0"/>
              <a:t>первая в мире стыковка двух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пилотируемых кораблей;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к</a:t>
            </a:r>
            <a:r>
              <a:rPr lang="ru-RU" sz="2000" dirty="0" smtClean="0"/>
              <a:t>орабли  находились </a:t>
            </a:r>
            <a:r>
              <a:rPr lang="ru-RU" sz="2000" dirty="0"/>
              <a:t>в состыкованном состоянии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4 </a:t>
            </a:r>
            <a:r>
              <a:rPr lang="ru-RU" sz="2000" dirty="0"/>
              <a:t>часа 35 минут.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7974" y="5474170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Скафандр «Ястреб»</a:t>
            </a:r>
            <a:endParaRPr lang="ru-RU" b="1" dirty="0"/>
          </a:p>
        </p:txBody>
      </p:sp>
      <p:pic>
        <p:nvPicPr>
          <p:cNvPr id="70658" name="Picture 2" descr="https://upload.wikimedia.org/wikipedia/commons/thumb/a/ac/Yastreb_suit.jpg/800px-Yastreb_su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52" y="3110977"/>
            <a:ext cx="1722170" cy="229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8" y="1943998"/>
            <a:ext cx="865511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20 июля 1969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(человек в первый раз ступил на поверхность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Луны)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30564" y="3025254"/>
            <a:ext cx="67199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американский астронавт НАСА, лётчик-испытатель, космический </a:t>
            </a:r>
            <a:r>
              <a:rPr lang="ru-RU" sz="2000" dirty="0" smtClean="0"/>
              <a:t>инженер;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профессор университета, военно-морской </a:t>
            </a:r>
            <a:r>
              <a:rPr lang="ru-RU" sz="2000" dirty="0"/>
              <a:t>лётчик </a:t>
            </a:r>
            <a:r>
              <a:rPr lang="ru-RU" sz="2000" dirty="0" smtClean="0"/>
              <a:t>США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первый </a:t>
            </a:r>
            <a:r>
              <a:rPr lang="ru-RU" sz="2000" dirty="0"/>
              <a:t>человек, ступивший на Луну </a:t>
            </a:r>
            <a:r>
              <a:rPr lang="ru-RU" sz="2000" dirty="0" smtClean="0"/>
              <a:t>в </a:t>
            </a:r>
            <a:r>
              <a:rPr lang="ru-RU" sz="2000" dirty="0"/>
              <a:t>ходе лунной экспедиции корабля «Аполлон-11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Нил </a:t>
            </a:r>
            <a:r>
              <a:rPr lang="ru-RU" sz="2000" dirty="0" err="1" smtClean="0"/>
              <a:t>Армстронг</a:t>
            </a:r>
            <a:r>
              <a:rPr lang="ru-RU" sz="2000" dirty="0" smtClean="0"/>
              <a:t> </a:t>
            </a:r>
            <a:r>
              <a:rPr lang="ru-RU" sz="2000" dirty="0"/>
              <a:t>и его напарник </a:t>
            </a:r>
            <a:r>
              <a:rPr lang="ru-RU" sz="2000" dirty="0" err="1"/>
              <a:t>Базз</a:t>
            </a:r>
            <a:r>
              <a:rPr lang="ru-RU" sz="2000" dirty="0"/>
              <a:t> </a:t>
            </a:r>
            <a:r>
              <a:rPr lang="ru-RU" sz="2000" dirty="0" err="1"/>
              <a:t>Олдрин</a:t>
            </a:r>
            <a:r>
              <a:rPr lang="ru-RU" sz="2000" dirty="0"/>
              <a:t> совершили выход на поверхность Луны продолжительностью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2 </a:t>
            </a:r>
            <a:r>
              <a:rPr lang="ru-RU" sz="2000" dirty="0"/>
              <a:t>часа 31 минута 40 секунд.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0406" y="5407194"/>
            <a:ext cx="1975608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Нил </a:t>
            </a:r>
            <a:r>
              <a:rPr lang="ru-RU" sz="2000" b="1" dirty="0" err="1"/>
              <a:t>Армстронг</a:t>
            </a:r>
            <a:endParaRPr lang="ru-RU" sz="2000" b="1" dirty="0"/>
          </a:p>
        </p:txBody>
      </p:sp>
      <p:pic>
        <p:nvPicPr>
          <p:cNvPr id="74754" name="Picture 2" descr="Neil Armstrong po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179" y="2924175"/>
            <a:ext cx="1975457" cy="241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76911" y="1943998"/>
            <a:ext cx="917340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19 апреля 1971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(на околоземную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орбиту выведена первая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многоцелевая станция «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Салют-1»)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7323" y="3235167"/>
            <a:ext cx="6116291" cy="222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/>
              <a:t>первая в мире пилотируемая орбитальная </a:t>
            </a:r>
            <a:r>
              <a:rPr lang="ru-RU" sz="2000" dirty="0" smtClean="0"/>
              <a:t>станция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рассчитана </a:t>
            </a:r>
            <a:r>
              <a:rPr lang="ru-RU" sz="2000" dirty="0"/>
              <a:t>на </a:t>
            </a:r>
            <a:r>
              <a:rPr lang="ru-RU" sz="2000" dirty="0" smtClean="0"/>
              <a:t>полёт трёх</a:t>
            </a:r>
            <a:r>
              <a:rPr lang="ru-RU" sz="2000" dirty="0"/>
              <a:t> </a:t>
            </a:r>
            <a:r>
              <a:rPr lang="ru-RU" sz="2000" dirty="0" smtClean="0"/>
              <a:t>космонавтов;</a:t>
            </a:r>
            <a:endParaRPr lang="ru-RU" sz="2000" dirty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выведена </a:t>
            </a:r>
            <a:r>
              <a:rPr lang="ru-RU" sz="2000" dirty="0"/>
              <a:t>на орбиту ракетой-носителем «Протон-К</a:t>
            </a:r>
            <a:r>
              <a:rPr lang="ru-RU" sz="2000" dirty="0" smtClean="0"/>
              <a:t>»;</a:t>
            </a:r>
            <a:r>
              <a:rPr lang="ru-RU" sz="2000" dirty="0"/>
              <a:t> </a:t>
            </a:r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 smtClean="0"/>
              <a:t>пробыла на орбите 175 суток, затем была сведена с </a:t>
            </a:r>
            <a:r>
              <a:rPr lang="ru-RU" sz="2000" dirty="0"/>
              <a:t>орбиты и вошла в плотные слои </a:t>
            </a:r>
            <a:r>
              <a:rPr lang="ru-RU" sz="2000" dirty="0" smtClean="0"/>
              <a:t>атмосферы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lnSpc>
                <a:spcPts val="2800"/>
              </a:lnSpc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есгоревшие </a:t>
            </a:r>
            <a:r>
              <a:rPr lang="ru-RU" sz="2000" dirty="0"/>
              <a:t>обломки </a:t>
            </a:r>
            <a:r>
              <a:rPr lang="ru-RU" sz="2000" dirty="0" smtClean="0"/>
              <a:t>станции упали </a:t>
            </a:r>
            <a:r>
              <a:rPr lang="ru-RU" sz="2000" dirty="0"/>
              <a:t>в Тихий океан.</a:t>
            </a:r>
          </a:p>
        </p:txBody>
      </p:sp>
      <p:pic>
        <p:nvPicPr>
          <p:cNvPr id="73730" name="Picture 2" descr="ÐÐ°ÑÑÐ¸Ð½ÐºÐ¸ Ð¿Ð¾ Ð·Ð°Ð¿ÑÐ¾ÑÑ ÑÑÐ°Ð½ÑÐ¸Ñ Ð¡Ð°Ð»ÑÑ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1" y="2882026"/>
            <a:ext cx="4465876" cy="33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27032" y="1943998"/>
            <a:ext cx="897355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23 апреля 1971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(космический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корабль «Союз‑10» с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экипажем направлен к станции «Салют»)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4481" y="3090026"/>
            <a:ext cx="103659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/>
              <a:t>неуспешная</a:t>
            </a:r>
            <a:r>
              <a:rPr lang="ru-RU" sz="2000" b="1" dirty="0"/>
              <a:t> стыковка, космонавты из космического корабля на станцию не </a:t>
            </a:r>
            <a:r>
              <a:rPr lang="ru-RU" sz="2000" b="1" dirty="0" smtClean="0"/>
              <a:t>переходили</a:t>
            </a:r>
            <a:r>
              <a:rPr lang="ru-RU" sz="2000" b="1" dirty="0"/>
              <a:t>:</a:t>
            </a:r>
            <a:endParaRPr lang="ru-RU" sz="2000" b="1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произошло касание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штырь </a:t>
            </a:r>
            <a:r>
              <a:rPr lang="ru-RU" sz="2000" dirty="0"/>
              <a:t>стыковочного узла корабля зафиксировался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приёмном конусе </a:t>
            </a:r>
            <a:r>
              <a:rPr lang="ru-RU" sz="2000" dirty="0" smtClean="0"/>
              <a:t>станции;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попытки </a:t>
            </a:r>
            <a:r>
              <a:rPr lang="ru-RU" sz="2000" dirty="0"/>
              <a:t>завершить </a:t>
            </a:r>
            <a:r>
              <a:rPr lang="ru-RU" sz="2000" dirty="0" smtClean="0"/>
              <a:t>стыковку не </a:t>
            </a:r>
            <a:r>
              <a:rPr lang="ru-RU" sz="2000" dirty="0"/>
              <a:t>увенчались </a:t>
            </a:r>
            <a:r>
              <a:rPr lang="ru-RU" sz="2000" dirty="0" smtClean="0"/>
              <a:t>успехом; </a:t>
            </a:r>
            <a:endParaRPr lang="ru-RU" sz="2000" dirty="0"/>
          </a:p>
          <a:p>
            <a:pPr marL="342900" indent="-342900">
              <a:buFontTx/>
              <a:buChar char="-"/>
            </a:pPr>
            <a:r>
              <a:rPr lang="ru-RU" sz="2000" dirty="0"/>
              <a:t>п</a:t>
            </a:r>
            <a:r>
              <a:rPr lang="ru-RU" sz="2000" dirty="0" smtClean="0"/>
              <a:t>ереход </a:t>
            </a:r>
            <a:r>
              <a:rPr lang="ru-RU" sz="2000" dirty="0"/>
              <a:t>экипажа на борт «Салюта-1» был невозможен. </a:t>
            </a:r>
          </a:p>
        </p:txBody>
      </p:sp>
      <p:pic>
        <p:nvPicPr>
          <p:cNvPr id="7270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93" y="3500437"/>
            <a:ext cx="3510061" cy="29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2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818107" y="1930350"/>
            <a:ext cx="8154692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</a:rPr>
              <a:t>евраль 1986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(выведен на орбиту базовый блок орбитального комплекса «Мир»)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81076" y="3409949"/>
            <a:ext cx="4391024" cy="208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600"/>
              </a:lnSpc>
              <a:buFont typeface="Wingdings" pitchFamily="2" charset="2"/>
              <a:buChar char="ü"/>
            </a:pPr>
            <a:r>
              <a:rPr lang="ru-RU" sz="2000" dirty="0" smtClean="0"/>
              <a:t>предназначен </a:t>
            </a:r>
            <a:r>
              <a:rPr lang="ru-RU" sz="2000" dirty="0"/>
              <a:t>для обеспечения условий работы и отдыха экипажа  </a:t>
            </a:r>
            <a:r>
              <a:rPr lang="ru-RU" sz="2000" dirty="0" smtClean="0"/>
              <a:t>(</a:t>
            </a:r>
            <a:r>
              <a:rPr lang="ru-RU" sz="2000" dirty="0"/>
              <a:t>до шести человек), управления работой бортовых систем, снабжения электроэнергией, обеспечения </a:t>
            </a:r>
            <a:r>
              <a:rPr lang="ru-RU" sz="2000" dirty="0" smtClean="0"/>
              <a:t>радиосвязи и др.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314553" y="5889776"/>
            <a:ext cx="3825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Базовый блок станции </a:t>
            </a:r>
            <a:r>
              <a:rPr lang="ru-RU" b="1" dirty="0" smtClean="0"/>
              <a:t>«Мир»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89" y="3174265"/>
            <a:ext cx="5747380" cy="25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2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53461" y="2111324"/>
            <a:ext cx="879286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Орбитальный комплекс </a:t>
            </a:r>
            <a:r>
              <a:rPr lang="ru-RU" sz="2800" b="1" dirty="0">
                <a:solidFill>
                  <a:srgbClr val="002060"/>
                </a:solidFill>
              </a:rPr>
              <a:t>«Мир</a:t>
            </a:r>
            <a:r>
              <a:rPr lang="ru-RU" sz="2800" b="1" dirty="0" smtClean="0">
                <a:solidFill>
                  <a:srgbClr val="002060"/>
                </a:solidFill>
              </a:rPr>
              <a:t>», 1986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92770" y="2928319"/>
            <a:ext cx="382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Владимир Титов </a:t>
            </a:r>
            <a:r>
              <a:rPr lang="ru-RU" dirty="0"/>
              <a:t>и </a:t>
            </a:r>
            <a:r>
              <a:rPr lang="ru-RU" b="1" dirty="0"/>
              <a:t>Муса </a:t>
            </a:r>
            <a:r>
              <a:rPr lang="ru-RU" b="1" dirty="0" err="1"/>
              <a:t>Манаров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smtClean="0"/>
              <a:t>(366 суток)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83413" y="2987913"/>
            <a:ext cx="2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Валерий Поляков</a:t>
            </a:r>
          </a:p>
          <a:p>
            <a:pPr algn="ctr"/>
            <a:r>
              <a:rPr lang="ru-RU" dirty="0" smtClean="0"/>
              <a:t>(438 суток)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11" y="3669672"/>
            <a:ext cx="3618479" cy="268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669672"/>
            <a:ext cx="1990724" cy="261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0126" y="3669672"/>
            <a:ext cx="30361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Установлен мировой рекорд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продолжительности непрерывного пребывания человека в условиях космического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полета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3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13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7758904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1994 - 1995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(совершены самые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длительные полеты среди женщин 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47439" y="2978927"/>
            <a:ext cx="671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продолжительность космического полета </a:t>
            </a:r>
            <a:r>
              <a:rPr lang="ru-RU" sz="2000" dirty="0"/>
              <a:t>169 </a:t>
            </a:r>
            <a:r>
              <a:rPr lang="ru-RU" sz="2000" dirty="0" smtClean="0"/>
              <a:t>суток;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Елена </a:t>
            </a:r>
            <a:r>
              <a:rPr lang="ru-RU" sz="2000" b="1" dirty="0" err="1" smtClean="0"/>
              <a:t>Кондакова</a:t>
            </a:r>
            <a:r>
              <a:rPr lang="ru-RU" sz="2000" b="1" dirty="0" smtClean="0"/>
              <a:t>: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Герой России;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л</a:t>
            </a:r>
            <a:r>
              <a:rPr lang="ru-RU" sz="2000" dirty="0"/>
              <a:t>е</a:t>
            </a:r>
            <a:r>
              <a:rPr lang="ru-RU" sz="2000" dirty="0" smtClean="0"/>
              <a:t>тчик-космонавт </a:t>
            </a:r>
            <a:r>
              <a:rPr lang="ru-RU" sz="2000" dirty="0"/>
              <a:t>Российской </a:t>
            </a:r>
            <a:r>
              <a:rPr lang="ru-RU" sz="2000" dirty="0" smtClean="0"/>
              <a:t>Федерации;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первый полёт в космос </a:t>
            </a:r>
            <a:r>
              <a:rPr lang="ru-RU" sz="2000" dirty="0" smtClean="0"/>
              <a:t>состоялся</a:t>
            </a:r>
            <a:r>
              <a:rPr lang="ru-RU" sz="2000" dirty="0"/>
              <a:t> в составе экспедиции Союз </a:t>
            </a:r>
            <a:r>
              <a:rPr lang="ru-RU" sz="2000" dirty="0" smtClean="0"/>
              <a:t>ТМ-20;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награждена медалью </a:t>
            </a:r>
            <a:r>
              <a:rPr lang="ru-RU" sz="2000" dirty="0"/>
              <a:t>«За заслуги в освоении космоса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награждена медалью</a:t>
            </a:r>
            <a:r>
              <a:rPr lang="ru-RU" sz="2000" dirty="0" smtClean="0"/>
              <a:t> </a:t>
            </a:r>
            <a:r>
              <a:rPr lang="ru-RU" sz="2000" dirty="0"/>
              <a:t>НАСА «За космический полет</a:t>
            </a:r>
            <a:r>
              <a:rPr lang="ru-RU" sz="2000" dirty="0" smtClean="0"/>
              <a:t>». </a:t>
            </a:r>
            <a:endParaRPr lang="ru-RU" sz="2000" dirty="0"/>
          </a:p>
        </p:txBody>
      </p:sp>
      <p:pic>
        <p:nvPicPr>
          <p:cNvPr id="75778" name="Picture 2" descr="ÐÐ°ÑÑÐ¸Ð½ÐºÐ¸ Ð¿Ð¾ Ð·Ð°Ð¿ÑÐ¾ÑÑ ÐµÐ»ÐµÐ½Ð° ÐºÐ¾Ð½Ð´Ð°ÐºÐ¾Ð²Ð° ÐºÐ¾ÑÐ¼Ð¾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3007515"/>
            <a:ext cx="1833562" cy="27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27289" y="1943998"/>
            <a:ext cx="7758904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1996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(совершены самые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длительные полеты среди женщин 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47439" y="3110979"/>
            <a:ext cx="671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продолжительность космического полета 188 суток;</a:t>
            </a:r>
          </a:p>
          <a:p>
            <a:endParaRPr lang="ru-RU" sz="2000" b="1" dirty="0" smtClean="0"/>
          </a:p>
          <a:p>
            <a:r>
              <a:rPr lang="ru-RU" sz="2000" b="1" dirty="0"/>
              <a:t>Шеннон </a:t>
            </a:r>
            <a:r>
              <a:rPr lang="ru-RU" sz="2000" b="1" dirty="0" err="1" smtClean="0"/>
              <a:t>Люсид</a:t>
            </a:r>
            <a:r>
              <a:rPr lang="ru-RU" sz="2000" b="1" dirty="0" smtClean="0"/>
              <a:t>: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американская </a:t>
            </a:r>
            <a:r>
              <a:rPr lang="ru-RU" sz="2000" dirty="0"/>
              <a:t>женщина-астронавт и </a:t>
            </a:r>
            <a:r>
              <a:rPr lang="ru-RU" sz="2000" dirty="0" smtClean="0"/>
              <a:t>биохимик;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</a:t>
            </a:r>
            <a:r>
              <a:rPr lang="ru-RU" sz="2000" dirty="0" smtClean="0"/>
              <a:t>овершила </a:t>
            </a:r>
            <a:r>
              <a:rPr lang="ru-RU" sz="2000" dirty="0"/>
              <a:t>5 космических </a:t>
            </a:r>
            <a:r>
              <a:rPr lang="ru-RU" sz="2000" dirty="0" smtClean="0"/>
              <a:t>полётов;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з</a:t>
            </a:r>
            <a:r>
              <a:rPr lang="ru-RU" sz="2000" dirty="0" smtClean="0"/>
              <a:t>а самый длительный полет </a:t>
            </a:r>
            <a:r>
              <a:rPr lang="ru-RU" sz="2000" dirty="0"/>
              <a:t>награждена высшей наградой для </a:t>
            </a:r>
            <a:r>
              <a:rPr lang="ru-RU" sz="2000" dirty="0" smtClean="0"/>
              <a:t>астронавтов</a:t>
            </a:r>
            <a:r>
              <a:rPr lang="ru-RU" sz="2000" dirty="0"/>
              <a:t> </a:t>
            </a:r>
            <a:r>
              <a:rPr lang="ru-RU" sz="2000" dirty="0" smtClean="0"/>
              <a:t>– </a:t>
            </a:r>
            <a:r>
              <a:rPr lang="ru-RU" sz="2000" dirty="0"/>
              <a:t>Космической медалью почёта </a:t>
            </a:r>
            <a:r>
              <a:rPr lang="ru-RU" sz="2000" dirty="0" smtClean="0"/>
              <a:t>Конгресса;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н</a:t>
            </a:r>
            <a:r>
              <a:rPr lang="ru-RU" sz="2000" dirty="0" smtClean="0"/>
              <a:t>аграждена медалью </a:t>
            </a:r>
            <a:r>
              <a:rPr lang="ru-RU" sz="2000" dirty="0"/>
              <a:t>«За заслуги в освоении космоса</a:t>
            </a:r>
            <a:r>
              <a:rPr lang="ru-RU" sz="2000" dirty="0" smtClean="0"/>
              <a:t>».</a:t>
            </a:r>
            <a:r>
              <a:rPr lang="ru-RU" sz="2000" dirty="0"/>
              <a:t> </a:t>
            </a:r>
          </a:p>
        </p:txBody>
      </p:sp>
      <p:pic>
        <p:nvPicPr>
          <p:cNvPr id="76802" name="Picture 2" descr="ÐÐ°ÑÑÐ¸Ð½ÐºÐ¸ Ð¿Ð¾ Ð·Ð°Ð¿ÑÐ¾ÑÑ Ð¨ÐµÐ½Ð½Ð¾Ð½ ÐÑÑÐ¸Ð´ ÐºÐ¾ÑÐ¼Ð¾Ñ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25" y="2987154"/>
            <a:ext cx="2166010" cy="274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C:\Users\Таня\Desktop\МАРТ\06 День космонавтики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" y="-9525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599" y="441613"/>
            <a:ext cx="545547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000" dirty="0" smtClean="0"/>
              <a:t>На </a:t>
            </a:r>
            <a:r>
              <a:rPr lang="ru-RU" sz="2000" dirty="0"/>
              <a:t>станции «Мир» </a:t>
            </a:r>
            <a:r>
              <a:rPr lang="ru-RU" sz="2000" dirty="0" smtClean="0"/>
              <a:t>побывало всего </a:t>
            </a:r>
            <a:r>
              <a:rPr lang="ru-RU" sz="2000" dirty="0"/>
              <a:t>104 человека из 12 стран, в том числе: США, Франции, Германии, Сирии, Японии, Великобритании, Австрии, Канады.</a:t>
            </a:r>
          </a:p>
        </p:txBody>
      </p:sp>
    </p:spTree>
    <p:extLst>
      <p:ext uri="{BB962C8B-B14F-4D97-AF65-F5344CB8AC3E}">
        <p14:creationId xmlns:p14="http://schemas.microsoft.com/office/powerpoint/2010/main" val="33001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МАРТ\06 День космонавтик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18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2" name="Заголовок 5"/>
          <p:cNvSpPr txBox="1">
            <a:spLocks/>
          </p:cNvSpPr>
          <p:nvPr/>
        </p:nvSpPr>
        <p:spPr>
          <a:xfrm>
            <a:off x="3629113" y="998451"/>
            <a:ext cx="9680028" cy="17872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12 апреля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Международный день </a:t>
            </a:r>
          </a:p>
          <a:p>
            <a:r>
              <a:rPr lang="ru-RU" sz="4000" b="1" dirty="0" smtClean="0">
                <a:solidFill>
                  <a:srgbClr val="002060"/>
                </a:solidFill>
              </a:rPr>
              <a:t>полёта </a:t>
            </a:r>
            <a:r>
              <a:rPr lang="ru-RU" sz="4000" b="1" dirty="0">
                <a:solidFill>
                  <a:srgbClr val="002060"/>
                </a:solidFill>
              </a:rPr>
              <a:t>человека в космос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2288" y="1943998"/>
            <a:ext cx="888296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23 марта </a:t>
            </a:r>
            <a:r>
              <a:rPr lang="en-US" sz="2800" b="1" dirty="0" smtClean="0">
                <a:solidFill>
                  <a:srgbClr val="002060"/>
                </a:solidFill>
              </a:rPr>
              <a:t>2001</a:t>
            </a:r>
            <a:r>
              <a:rPr lang="ru-RU" sz="2800" b="1" dirty="0" smtClean="0">
                <a:solidFill>
                  <a:srgbClr val="002060"/>
                </a:solidFill>
              </a:rPr>
              <a:t>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(станция «Мир» была сведена с орбиты и затоплена в Тихом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океане)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43025" y="3319462"/>
            <a:ext cx="5191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b="1" dirty="0"/>
              <a:t>январе 2001 </a:t>
            </a:r>
            <a:r>
              <a:rPr lang="ru-RU" sz="2000" b="1" dirty="0" smtClean="0"/>
              <a:t>г. </a:t>
            </a:r>
            <a:r>
              <a:rPr lang="ru-RU" sz="2000" dirty="0"/>
              <a:t>правительство Российской Федерации приняло решение о затоплении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причины: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выработка </a:t>
            </a:r>
            <a:r>
              <a:rPr lang="ru-RU" sz="2000" dirty="0"/>
              <a:t>ресурса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происшествия </a:t>
            </a:r>
            <a:r>
              <a:rPr lang="ru-RU" sz="2000" dirty="0"/>
              <a:t>и аварии на </a:t>
            </a:r>
            <a:r>
              <a:rPr lang="ru-RU" sz="2000" dirty="0" smtClean="0"/>
              <a:t>станции;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дорогое обслуживание.</a:t>
            </a:r>
            <a:endParaRPr lang="ru-RU" sz="2000" dirty="0"/>
          </a:p>
        </p:txBody>
      </p:sp>
      <p:pic>
        <p:nvPicPr>
          <p:cNvPr id="78852" name="Picture 4" descr="ÐÐ°ÑÑÐ¸Ð½ÐºÐ¸ Ð¿Ð¾ Ð·Ð°Ð¿ÑÐ¾ÑÑ ÑÑÐ°Ð½ÑÐ¸Ñ ÐºÐ¾ÑÐ¼Ð¸ÑÐµÑÐºÐ°Ñ Ð¼Ð¸Ñ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7" y="2938412"/>
            <a:ext cx="4501997" cy="33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2289" y="1943998"/>
            <a:ext cx="8949636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20 ноябрь 1998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запуск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модуля функционально‑грузового блока «Заря»)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63822" y="3235224"/>
            <a:ext cx="64466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модуль </a:t>
            </a:r>
            <a:r>
              <a:rPr lang="ru-RU" sz="2000" dirty="0"/>
              <a:t>Международной космической </a:t>
            </a:r>
            <a:r>
              <a:rPr lang="ru-RU" sz="2000" dirty="0" smtClean="0"/>
              <a:t>станции изготовлен </a:t>
            </a:r>
            <a:r>
              <a:rPr lang="ru-RU" sz="2000" dirty="0"/>
              <a:t>в России по контракту с компанией </a:t>
            </a:r>
            <a:r>
              <a:rPr lang="ru-RU" sz="2000" dirty="0" smtClean="0"/>
              <a:t>Боинг;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относится </a:t>
            </a:r>
            <a:r>
              <a:rPr lang="ru-RU" sz="2000" dirty="0"/>
              <a:t>к российскому сегменту МКС, </a:t>
            </a:r>
            <a:r>
              <a:rPr lang="ru-RU" sz="2000" dirty="0" smtClean="0"/>
              <a:t>является </a:t>
            </a:r>
            <a:r>
              <a:rPr lang="ru-RU" sz="2000" dirty="0"/>
              <a:t>американским блоком </a:t>
            </a:r>
            <a:r>
              <a:rPr lang="ru-RU" sz="2000" dirty="0" smtClean="0"/>
              <a:t>станции;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</a:t>
            </a:r>
            <a:r>
              <a:rPr lang="ru-RU" sz="2000" dirty="0" smtClean="0"/>
              <a:t>ервый </a:t>
            </a:r>
            <a:r>
              <a:rPr lang="ru-RU" sz="2000" dirty="0"/>
              <a:t>модуль станции, запущенный в </a:t>
            </a:r>
            <a:r>
              <a:rPr lang="ru-RU" sz="2000" dirty="0" smtClean="0"/>
              <a:t>космос;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модуль был запущен</a:t>
            </a:r>
            <a:r>
              <a:rPr lang="ru-RU" sz="2000" dirty="0"/>
              <a:t> </a:t>
            </a:r>
            <a:r>
              <a:rPr lang="ru-RU" sz="2000" dirty="0" smtClean="0"/>
              <a:t>на </a:t>
            </a:r>
            <a:r>
              <a:rPr lang="ru-RU" sz="2000" dirty="0"/>
              <a:t>ракете-носителе «Протон-К»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космодрома </a:t>
            </a:r>
            <a:r>
              <a:rPr lang="ru-RU" sz="2000" dirty="0" smtClean="0"/>
              <a:t>Байконур.</a:t>
            </a:r>
            <a:endParaRPr lang="ru-RU" sz="2000" dirty="0"/>
          </a:p>
        </p:txBody>
      </p:sp>
      <p:pic>
        <p:nvPicPr>
          <p:cNvPr id="88066" name="Picture 2" descr="Zarya from STS-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379" y="2859799"/>
            <a:ext cx="3305175" cy="36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48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2288" y="1943998"/>
            <a:ext cx="897821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 ноября 2000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прибытие экипажа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первой основной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экспедиции на МКС)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3450" y="3030779"/>
            <a:ext cx="6105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экипаж  состоял из двух россиян из </a:t>
            </a:r>
            <a:r>
              <a:rPr lang="ru-RU" sz="2000" dirty="0" smtClean="0"/>
              <a:t>американца</a:t>
            </a:r>
            <a:r>
              <a:rPr lang="ru-RU" sz="2000" dirty="0"/>
              <a:t>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отправлен на российском</a:t>
            </a:r>
            <a:r>
              <a:rPr lang="ru-RU" sz="2000" dirty="0"/>
              <a:t> </a:t>
            </a:r>
            <a:r>
              <a:rPr lang="ru-RU" sz="2000" dirty="0" smtClean="0"/>
              <a:t>пассажирском пилотируемом космическом корабле </a:t>
            </a:r>
            <a:r>
              <a:rPr lang="ru-RU" sz="2000" dirty="0"/>
              <a:t>«Союз ТМ-31</a:t>
            </a:r>
            <a:r>
              <a:rPr lang="ru-RU" sz="2000" dirty="0" smtClean="0"/>
              <a:t>»;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корабль запущен </a:t>
            </a:r>
            <a:r>
              <a:rPr lang="ru-RU" sz="2000" dirty="0"/>
              <a:t>при помощи </a:t>
            </a:r>
            <a:r>
              <a:rPr lang="ru-RU" sz="2000" dirty="0" smtClean="0"/>
              <a:t>ракеты-носителя Союз-У;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провёл </a:t>
            </a:r>
            <a:r>
              <a:rPr lang="ru-RU" sz="2000" dirty="0"/>
              <a:t>более четырёх месяцев на МКС и вернулся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Землю </a:t>
            </a:r>
            <a:r>
              <a:rPr lang="ru-RU" sz="2000" b="1" dirty="0"/>
              <a:t>21 марта 2001 </a:t>
            </a:r>
            <a:r>
              <a:rPr lang="ru-RU" sz="2000" b="1" dirty="0" smtClean="0"/>
              <a:t>г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  <a:r>
              <a:rPr lang="ru-RU" sz="2000" dirty="0" smtClean="0"/>
              <a:t>на американском</a:t>
            </a:r>
            <a:r>
              <a:rPr lang="ru-RU" sz="2000" dirty="0"/>
              <a:t> </a:t>
            </a:r>
            <a:r>
              <a:rPr lang="ru-RU" sz="2000" dirty="0" smtClean="0"/>
              <a:t>космическом </a:t>
            </a:r>
            <a:r>
              <a:rPr lang="ru-RU" sz="2000" dirty="0"/>
              <a:t>челноке «</a:t>
            </a:r>
            <a:r>
              <a:rPr lang="ru-RU" sz="2000" dirty="0" err="1"/>
              <a:t>Дискавери</a:t>
            </a:r>
            <a:r>
              <a:rPr lang="ru-RU" sz="2000" dirty="0"/>
              <a:t>» </a:t>
            </a:r>
            <a:r>
              <a:rPr lang="ru-RU" sz="2000" dirty="0" smtClean="0"/>
              <a:t>STS-102</a:t>
            </a:r>
            <a:r>
              <a:rPr lang="ru-RU" sz="2000" dirty="0"/>
              <a:t>. </a:t>
            </a:r>
          </a:p>
        </p:txBody>
      </p:sp>
      <p:pic>
        <p:nvPicPr>
          <p:cNvPr id="87044" name="Picture 4" descr="ISS-Expedition 1-cre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 bwMode="auto">
          <a:xfrm>
            <a:off x="7224767" y="2936302"/>
            <a:ext cx="4138987" cy="301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224767" y="6118095"/>
            <a:ext cx="4138987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 smtClean="0"/>
              <a:t>С</a:t>
            </a:r>
            <a:r>
              <a:rPr lang="ru-RU" b="1" dirty="0"/>
              <a:t>. </a:t>
            </a:r>
            <a:r>
              <a:rPr lang="ru-RU" b="1" dirty="0" err="1"/>
              <a:t>Крикалёв</a:t>
            </a:r>
            <a:r>
              <a:rPr lang="ru-RU" b="1" dirty="0" smtClean="0"/>
              <a:t>, У</a:t>
            </a:r>
            <a:r>
              <a:rPr lang="ru-RU" b="1" dirty="0"/>
              <a:t>. </a:t>
            </a:r>
            <a:r>
              <a:rPr lang="ru-RU" b="1" dirty="0" err="1"/>
              <a:t>Шеперд</a:t>
            </a:r>
            <a:r>
              <a:rPr lang="ru-RU" b="1" dirty="0" smtClean="0"/>
              <a:t>, Ю</a:t>
            </a:r>
            <a:r>
              <a:rPr lang="ru-RU" b="1" dirty="0"/>
              <a:t>. Гидзенко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2289" y="1777748"/>
            <a:ext cx="8440058" cy="113877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28 декабря 2012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(утверждена государственная программа по развитию космической деятельности России на 2013‑2020 годы)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71264" y="3036017"/>
            <a:ext cx="671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b="1" dirty="0"/>
              <a:t>с</a:t>
            </a:r>
            <a:r>
              <a:rPr lang="ru-RU" sz="2000" b="1" dirty="0" smtClean="0"/>
              <a:t>реди задач программы </a:t>
            </a:r>
            <a:r>
              <a:rPr lang="ru-RU" sz="2000" b="1" dirty="0"/>
              <a:t>выделены 3 </a:t>
            </a:r>
            <a:r>
              <a:rPr lang="ru-RU" sz="2000" b="1" dirty="0" smtClean="0"/>
              <a:t>основные</a:t>
            </a:r>
            <a:r>
              <a:rPr lang="ru-RU" sz="2000" b="1" dirty="0"/>
              <a:t>:</a:t>
            </a:r>
            <a:endParaRPr lang="ru-RU" sz="2000" b="1" dirty="0" smtClean="0"/>
          </a:p>
          <a:p>
            <a:pPr marL="342900" indent="-342900">
              <a:buFontTx/>
              <a:buChar char="-"/>
            </a:pPr>
            <a:r>
              <a:rPr lang="ru-RU" sz="2000" dirty="0" smtClean="0"/>
              <a:t>развертывание </a:t>
            </a:r>
            <a:r>
              <a:rPr lang="ru-RU" sz="2000" dirty="0"/>
              <a:t>и поддержание необходимого состава орбитальных группировок отечественных космических </a:t>
            </a:r>
            <a:r>
              <a:rPr lang="ru-RU" sz="2000" dirty="0" smtClean="0"/>
              <a:t>аппаратов;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создание </a:t>
            </a:r>
            <a:r>
              <a:rPr lang="ru-RU" sz="2000" dirty="0"/>
              <a:t>в России нового космодрома Восточный, модернизация космодрома Плесецк и поддержание космодрома </a:t>
            </a:r>
            <a:r>
              <a:rPr lang="ru-RU" sz="2000" dirty="0" smtClean="0"/>
              <a:t>Байконур;</a:t>
            </a:r>
          </a:p>
          <a:p>
            <a:pPr marL="342900" indent="-342900">
              <a:buFontTx/>
              <a:buChar char="-"/>
            </a:pPr>
            <a:r>
              <a:rPr lang="ru-RU" sz="2000" dirty="0" smtClean="0"/>
              <a:t>создание </a:t>
            </a:r>
            <a:r>
              <a:rPr lang="ru-RU" sz="2000" dirty="0"/>
              <a:t>условий для расширения предоставляемых услуг с использованием результатов космической деятельности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60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206259"/>
            <a:ext cx="2910244" cy="21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32938" y="1849248"/>
            <a:ext cx="900740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Январь 2013 г.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(создание рабочей группы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Роскосмоса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совместно с РАН)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8210" y="339574"/>
            <a:ext cx="7097019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81560" y="3198467"/>
            <a:ext cx="57889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группа создана с целью взаимосвязи пилотируемой космонавтики и науки;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обсуждение направлений сотрудничества </a:t>
            </a:r>
            <a:r>
              <a:rPr lang="ru-RU" sz="2000" dirty="0"/>
              <a:t>по </a:t>
            </a:r>
            <a:r>
              <a:rPr lang="ru-RU" sz="2000" dirty="0" smtClean="0"/>
              <a:t>космосу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/>
              <a:t>в</a:t>
            </a:r>
            <a:r>
              <a:rPr lang="ru-RU" sz="2000" dirty="0"/>
              <a:t> рамках работы </a:t>
            </a:r>
            <a:r>
              <a:rPr lang="ru-RU" sz="2000" dirty="0" smtClean="0"/>
              <a:t>рабочей </a:t>
            </a:r>
            <a:r>
              <a:rPr lang="ru-RU" sz="2000" dirty="0"/>
              <a:t>группы может обсуждаться вопрос о пилотируемом полете на Луну в интересах </a:t>
            </a:r>
            <a:r>
              <a:rPr lang="ru-RU" sz="2000" dirty="0" smtClean="0"/>
              <a:t>науки.</a:t>
            </a:r>
            <a:endParaRPr lang="ru-RU" sz="2000" dirty="0"/>
          </a:p>
        </p:txBody>
      </p:sp>
      <p:pic>
        <p:nvPicPr>
          <p:cNvPr id="84994" name="Picture 2" descr="ÐÐ°ÑÑÐ¸Ð½ÐºÐ¸ Ð¿Ð¾ Ð·Ð°Ð¿ÑÐ¾ÑÑ Ð²Ð¾Ð¿ÑÐ¾Ñ Ð¾ Ð¿Ð¸Ð»Ð¾ÑÐ¸ÑÑÐµÐ¼Ð¾Ð¼ Ð¿Ð¾Ð»ÐµÑÐµ Ð½Ð° ÐÑÐ½Ñ ÑÐ¾ÑÑÐ¸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90" y="4582463"/>
            <a:ext cx="3665319" cy="19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Picture 4" descr="ÐÐ°ÑÑÐ¸Ð½ÐºÐ¸ Ð¿Ð¾ Ð·Ð°Ð¿ÑÐ¾ÑÑ Ð²Ð¾Ð¿ÑÐ¾Ñ Ð¾ Ð¿Ð¸Ð»Ð¾ÑÐ¸ÑÑÐµÐ¼Ð¾Ð¼ Ð¿Ð¾Ð»ÐµÑÐµ Ð½Ð° ÐÑÐ½Ñ ÑÐ¾ÑÑÐ¸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52" y="2981325"/>
            <a:ext cx="360044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Таня\Desktop\МАРТ\06 День космонавтик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42289" y="1943998"/>
            <a:ext cx="8440058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Февраль 2013 г.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создание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организации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Inspiration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Mars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Foundation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210" y="339574"/>
            <a:ext cx="7172327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be-BY" sz="3400" b="1" dirty="0" smtClean="0">
                <a:solidFill>
                  <a:srgbClr val="002060"/>
                </a:solidFill>
              </a:rPr>
              <a:t>Летопись покорения космоса</a:t>
            </a:r>
            <a:endParaRPr lang="ru-RU" sz="3400" b="1" dirty="0" smtClean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53025" y="3178147"/>
            <a:ext cx="615973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700"/>
              </a:lnSpc>
              <a:buFont typeface="Wingdings" pitchFamily="2" charset="2"/>
              <a:buChar char="ü"/>
            </a:pPr>
            <a:r>
              <a:rPr lang="ru-RU" sz="2000" dirty="0" err="1" smtClean="0"/>
              <a:t>Деннис</a:t>
            </a:r>
            <a:r>
              <a:rPr lang="ru-RU" sz="2000" dirty="0" smtClean="0"/>
              <a:t> Тито стал первым космическим туристом (</a:t>
            </a:r>
            <a:r>
              <a:rPr lang="ru-RU" sz="2000" b="1" dirty="0" smtClean="0"/>
              <a:t>2001 г</a:t>
            </a:r>
            <a:r>
              <a:rPr lang="ru-RU" sz="2000" dirty="0" smtClean="0"/>
              <a:t>.), побывал </a:t>
            </a:r>
            <a:r>
              <a:rPr lang="ru-RU" sz="2000" dirty="0"/>
              <a:t>на борту МКС, заплатив за это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 smtClean="0"/>
              <a:t>20 000 000</a:t>
            </a:r>
            <a:r>
              <a:rPr lang="en-US" sz="2000" dirty="0" smtClean="0"/>
              <a:t> $</a:t>
            </a:r>
            <a:r>
              <a:rPr lang="ru-RU" sz="2000" dirty="0" smtClean="0"/>
              <a:t>;</a:t>
            </a:r>
          </a:p>
          <a:p>
            <a:pPr marL="342900" indent="-342900">
              <a:lnSpc>
                <a:spcPts val="2700"/>
              </a:lnSpc>
              <a:buFont typeface="Wingdings" pitchFamily="2" charset="2"/>
              <a:buChar char="ü"/>
            </a:pPr>
            <a:r>
              <a:rPr lang="ru-RU" sz="2000" dirty="0" smtClean="0"/>
              <a:t>компания планирует реализацию возможностей </a:t>
            </a:r>
            <a:r>
              <a:rPr lang="ru-RU" sz="2000" dirty="0"/>
              <a:t>для запуска исторического путешествия на Марс и </a:t>
            </a:r>
            <a:r>
              <a:rPr lang="ru-RU" sz="2000" dirty="0" smtClean="0"/>
              <a:t>обратно.</a:t>
            </a:r>
            <a:endParaRPr lang="ru-RU" sz="2000" dirty="0"/>
          </a:p>
        </p:txBody>
      </p:sp>
      <p:pic>
        <p:nvPicPr>
          <p:cNvPr id="82946" name="Picture 2" descr="ÐÐ°ÑÑÐ¸Ð½ÐºÐ¸ Ð¿Ð¾ Ð·Ð°Ð¿ÑÐ¾ÑÑ ÑÐ¾Ð·Ð´Ð°Ð½Ð¸Ð¸ Ð¾ÑÐ³Ð°Ð½Ð¸Ð·Ð°ÑÐ¸Ð¸ Inspiration Mars Foundati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92" y="5174525"/>
            <a:ext cx="4725537" cy="1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ÐÐ°ÑÑÐ¸Ð½ÐºÐ¸ Ð¿Ð¾ Ð·Ð°Ð¿ÑÐ¾ÑÑ ÐÐµÐ½Ð½Ð¸Ñ Ð¢Ð¸Ñ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89" y="3016749"/>
            <a:ext cx="2205938" cy="280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C:\Users\Таня\Desktop\МАРТ\06 День космонавтики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17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" y="342992"/>
            <a:ext cx="12182476" cy="61555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</a:rPr>
              <a:t>SpaceX</a:t>
            </a:r>
            <a:r>
              <a:rPr lang="en-US" sz="3400" b="1" dirty="0">
                <a:solidFill>
                  <a:srgbClr val="002060"/>
                </a:solidFill>
              </a:rPr>
              <a:t>. </a:t>
            </a:r>
            <a:r>
              <a:rPr lang="be-BY" sz="3400" b="1" dirty="0">
                <a:solidFill>
                  <a:srgbClr val="002060"/>
                </a:solidFill>
              </a:rPr>
              <a:t>Илон Маск </a:t>
            </a:r>
            <a:endParaRPr lang="be-BY" sz="3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5001" y="5361492"/>
            <a:ext cx="736758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SpaceX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/>
              <a:t>первая в мире частная компания, разрабатывающая ракеты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космических пассажирских перевозок.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Основана </a:t>
            </a:r>
            <a:r>
              <a:rPr lang="ru-RU" b="1" dirty="0"/>
              <a:t>в 2002 </a:t>
            </a:r>
            <a:r>
              <a:rPr lang="ru-RU" b="1" dirty="0" smtClean="0"/>
              <a:t>г.</a:t>
            </a:r>
            <a:r>
              <a:rPr lang="ru-RU" dirty="0"/>
              <a:t> прежним акционером </a:t>
            </a:r>
            <a:r>
              <a:rPr lang="ru-RU" dirty="0" err="1"/>
              <a:t>PayPal</a:t>
            </a:r>
            <a:r>
              <a:rPr lang="ru-RU" dirty="0"/>
              <a:t> и CEO </a:t>
            </a:r>
            <a:r>
              <a:rPr lang="ru-RU" dirty="0" err="1" smtClean="0"/>
              <a:t>Tesla</a:t>
            </a:r>
            <a:r>
              <a:rPr lang="ru-RU" dirty="0" smtClean="0"/>
              <a:t> </a:t>
            </a:r>
            <a:r>
              <a:rPr lang="ru-RU" dirty="0" err="1" smtClean="0"/>
              <a:t>Мotors</a:t>
            </a:r>
            <a:r>
              <a:rPr lang="ru-RU" dirty="0"/>
              <a:t> 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Илоном</a:t>
            </a:r>
            <a:r>
              <a:rPr lang="ru-RU" dirty="0" smtClean="0"/>
              <a:t> </a:t>
            </a:r>
            <a:r>
              <a:rPr lang="ru-RU" dirty="0" err="1"/>
              <a:t>Маском</a:t>
            </a:r>
            <a:r>
              <a:rPr lang="ru-RU" dirty="0"/>
              <a:t>, с целью сократить расходы на полёты в космос, открывая путь к колонизации Марса.</a:t>
            </a:r>
          </a:p>
        </p:txBody>
      </p:sp>
      <p:pic>
        <p:nvPicPr>
          <p:cNvPr id="81923" name="Picture 3" descr="ÐÐ°ÑÑÐ¸Ð½ÐºÐ¸ Ð¿Ð¾ Ð·Ð°Ð¿ÑÐ¾ÑÑ spacex Ð»Ð¾Ð³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6" y="4930892"/>
            <a:ext cx="4981326" cy="28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тинки по запросу Spac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9879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pic>
        <p:nvPicPr>
          <p:cNvPr id="81923" name="Picture 3" descr="ÐÐ°ÑÑÐ¸Ð½ÐºÐ¸ Ð¿Ð¾ Ð·Ð°Ð¿ÑÐ¾ÑÑ spacex Ð»Ð¾Ð³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6" y="4930892"/>
            <a:ext cx="4981326" cy="28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0097" y="472841"/>
            <a:ext cx="631550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Компания </a:t>
            </a:r>
            <a:r>
              <a:rPr lang="ru-RU" dirty="0" smtClean="0"/>
              <a:t>разработала:</a:t>
            </a:r>
            <a:endParaRPr lang="en-US" dirty="0" smtClean="0"/>
          </a:p>
          <a:p>
            <a:r>
              <a:rPr lang="ru-RU" b="1" dirty="0" smtClean="0"/>
              <a:t>ракеты-носители</a:t>
            </a:r>
            <a:r>
              <a:rPr lang="ru-RU" b="1" dirty="0"/>
              <a:t> </a:t>
            </a:r>
            <a:r>
              <a:rPr lang="ru-RU" b="1" dirty="0" err="1"/>
              <a:t>Falcon</a:t>
            </a:r>
            <a:r>
              <a:rPr lang="ru-RU" b="1" dirty="0"/>
              <a:t> 1, </a:t>
            </a:r>
            <a:r>
              <a:rPr lang="ru-RU" b="1" dirty="0" err="1"/>
              <a:t>Falcon</a:t>
            </a:r>
            <a:r>
              <a:rPr lang="ru-RU" b="1" dirty="0"/>
              <a:t> 9 и </a:t>
            </a:r>
            <a:r>
              <a:rPr lang="ru-RU" b="1" dirty="0" err="1"/>
              <a:t>Falcon</a:t>
            </a:r>
            <a:r>
              <a:rPr lang="ru-RU" b="1" dirty="0"/>
              <a:t> </a:t>
            </a:r>
            <a:r>
              <a:rPr lang="ru-RU" b="1" dirty="0" err="1" smtClean="0"/>
              <a:t>Heavy</a:t>
            </a:r>
            <a:r>
              <a:rPr lang="ru-RU" dirty="0" smtClean="0"/>
              <a:t>, преследуя </a:t>
            </a:r>
            <a:r>
              <a:rPr lang="ru-RU" dirty="0"/>
              <a:t>цель сделать их </a:t>
            </a:r>
            <a:r>
              <a:rPr lang="ru-RU" dirty="0" smtClean="0"/>
              <a:t>многоразовыми;</a:t>
            </a:r>
          </a:p>
          <a:p>
            <a:r>
              <a:rPr lang="ru-RU" b="1" dirty="0" smtClean="0"/>
              <a:t>космический </a:t>
            </a:r>
            <a:r>
              <a:rPr lang="ru-RU" b="1" dirty="0"/>
              <a:t>корабль </a:t>
            </a:r>
            <a:r>
              <a:rPr lang="ru-RU" b="1" dirty="0" err="1" smtClean="0"/>
              <a:t>Dragon</a:t>
            </a:r>
            <a:r>
              <a:rPr lang="ru-RU" dirty="0" smtClean="0"/>
              <a:t>, предназначенный </a:t>
            </a:r>
            <a:r>
              <a:rPr lang="ru-RU" dirty="0"/>
              <a:t>для пополнения запасов на Международной космической станции. </a:t>
            </a:r>
          </a:p>
        </p:txBody>
      </p:sp>
    </p:spTree>
    <p:extLst>
      <p:ext uri="{BB962C8B-B14F-4D97-AF65-F5344CB8AC3E}">
        <p14:creationId xmlns:p14="http://schemas.microsoft.com/office/powerpoint/2010/main" val="19444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C:\Users\Таня\Desktop\МАРТ\06 День космонавтики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" y="4123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C8C7D3-096B-AB47-8895-CCE58BFAA8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72841"/>
            <a:ext cx="1844650" cy="4377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2900" y="4643735"/>
            <a:ext cx="7048500" cy="1838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ts val="4400"/>
              </a:lnSpc>
            </a:pPr>
            <a:r>
              <a:rPr lang="ru-RU" sz="5400" b="1" dirty="0">
                <a:ln/>
                <a:solidFill>
                  <a:schemeClr val="accent3"/>
                </a:solidFill>
              </a:rPr>
              <a:t>Космос в мирных исследовательских целях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01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C:\Users\Таня\Desktop\МАРТ\06 День космонавтики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0251" y="257174"/>
            <a:ext cx="6181724" cy="16953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>
              <a:lnSpc>
                <a:spcPts val="2500"/>
              </a:lnSpc>
            </a:pPr>
            <a:r>
              <a: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 каждым годом первый полет человека в космос все дальше от нас.  Но несмотря на это, важно помнить, какая огромная работа была проделана, чтобы это совершилось. </a:t>
            </a:r>
          </a:p>
        </p:txBody>
      </p:sp>
    </p:spTree>
    <p:extLst>
      <p:ext uri="{BB962C8B-B14F-4D97-AF65-F5344CB8AC3E}">
        <p14:creationId xmlns:p14="http://schemas.microsoft.com/office/powerpoint/2010/main" val="12648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МАРТ\06 День космонавтики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6"/>
            <a:ext cx="12192001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00EF40-05EA-0B43-AAA3-C9F928A5E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229" y="482366"/>
            <a:ext cx="1844650" cy="437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88055" y="2481131"/>
            <a:ext cx="6059392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bg1"/>
                </a:solidFill>
              </a:rPr>
              <a:t>Гагарин доказал, на что способен человек, </a:t>
            </a:r>
            <a:r>
              <a:rPr lang="ru-RU" sz="2400" i="1" dirty="0" smtClean="0">
                <a:solidFill>
                  <a:schemeClr val="bg1"/>
                </a:solidFill>
              </a:rPr>
              <a:t>– на </a:t>
            </a:r>
            <a:r>
              <a:rPr lang="ru-RU" sz="2400" i="1" dirty="0">
                <a:solidFill>
                  <a:schemeClr val="bg1"/>
                </a:solidFill>
              </a:rPr>
              <a:t>самое большое. Он не только открыл людям Земли дорогу в неизведанный мир, он дал людям веру </a:t>
            </a:r>
            <a:r>
              <a:rPr lang="ru-RU" sz="2400" i="1" dirty="0" smtClean="0">
                <a:solidFill>
                  <a:schemeClr val="bg1"/>
                </a:solidFill>
              </a:rPr>
              <a:t>в </a:t>
            </a:r>
            <a:r>
              <a:rPr lang="ru-RU" sz="2400" i="1" dirty="0">
                <a:solidFill>
                  <a:schemeClr val="bg1"/>
                </a:solidFill>
              </a:rPr>
              <a:t>их собственные силы, в их возможности, дал стимул идти увереннее, смелее... Это – Прометеево </a:t>
            </a:r>
            <a:r>
              <a:rPr lang="ru-RU" sz="2400" i="1" dirty="0" smtClean="0">
                <a:solidFill>
                  <a:schemeClr val="bg1"/>
                </a:solidFill>
              </a:rPr>
              <a:t>деяние</a:t>
            </a:r>
            <a:r>
              <a:rPr lang="be-BY" sz="2400" i="1" dirty="0">
                <a:solidFill>
                  <a:schemeClr val="bg1"/>
                </a:solidFill>
              </a:rPr>
              <a:t>.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6540" y="5078661"/>
            <a:ext cx="3242930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Сергей </a:t>
            </a:r>
            <a:r>
              <a:rPr lang="be-BY" sz="2000" b="1" dirty="0" smtClean="0"/>
              <a:t>Королев</a:t>
            </a:r>
          </a:p>
          <a:p>
            <a:pPr algn="ctr"/>
            <a:r>
              <a:rPr lang="be-BY" dirty="0"/>
              <a:t>(</a:t>
            </a:r>
            <a:r>
              <a:rPr lang="be-BY" dirty="0" smtClean="0"/>
              <a:t>конструктор ракетно-космической промышленности)</a:t>
            </a:r>
            <a:endParaRPr lang="ru-RU" dirty="0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2111" y="750957"/>
            <a:ext cx="3239407" cy="40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8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ctr">
          <a:defRPr sz="3200" b="1" smtClean="0">
            <a:solidFill>
              <a:schemeClr val="accent3">
                <a:lumMod val="75000"/>
              </a:schemeClr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44388</TotalTime>
  <Words>2687</Words>
  <Application>Microsoft Office PowerPoint</Application>
  <PresentationFormat>Широкоэкранный</PresentationFormat>
  <Paragraphs>520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5" baseType="lpstr">
      <vt:lpstr>Arial</vt:lpstr>
      <vt:lpstr>Calibri</vt:lpstr>
      <vt:lpstr>Garamond</vt:lpstr>
      <vt:lpstr>Roboto</vt:lpstr>
      <vt:lpstr>Wingdings</vt:lpstr>
      <vt:lpstr>Натуральные материалы</vt:lpstr>
      <vt:lpstr>Гагаринский урок «Космос – это мы»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2577</cp:revision>
  <dcterms:created xsi:type="dcterms:W3CDTF">2017-01-09T10:38:11Z</dcterms:created>
  <dcterms:modified xsi:type="dcterms:W3CDTF">2019-03-22T09:36:41Z</dcterms:modified>
</cp:coreProperties>
</file>